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9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4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23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24.xml" ContentType="application/vnd.openxmlformats-officedocument.presentationml.notesSlide+xml"/>
  <Override PartName="/ppt/ink/ink71.xml" ContentType="application/inkml+xml"/>
  <Override PartName="/ppt/notesSlides/notesSlide25.xml" ContentType="application/vnd.openxmlformats-officedocument.presentationml.notesSlide+xml"/>
  <Override PartName="/ppt/ink/ink72.xml" ContentType="application/inkml+xml"/>
  <Override PartName="/ppt/notesSlides/notesSlide26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notesSlides/notesSlide27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335" r:id="rId2"/>
    <p:sldId id="336" r:id="rId3"/>
    <p:sldId id="337" r:id="rId4"/>
    <p:sldId id="367" r:id="rId5"/>
    <p:sldId id="338" r:id="rId6"/>
    <p:sldId id="364" r:id="rId7"/>
    <p:sldId id="340" r:id="rId8"/>
    <p:sldId id="341" r:id="rId9"/>
    <p:sldId id="342" r:id="rId10"/>
    <p:sldId id="382" r:id="rId11"/>
    <p:sldId id="343" r:id="rId12"/>
    <p:sldId id="344" r:id="rId13"/>
    <p:sldId id="345" r:id="rId14"/>
    <p:sldId id="368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80" r:id="rId32"/>
    <p:sldId id="363" r:id="rId33"/>
  </p:sldIdLst>
  <p:sldSz cx="9144000" cy="6858000" type="screen4x3"/>
  <p:notesSz cx="6997700" cy="9283700"/>
  <p:custShowLst>
    <p:custShow name="Custom Show 1" id="0">
      <p:sldLst>
        <p:sld r:id="rId2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353242-C272-4092-B6A3-CDC00F4DE3B8}">
          <p14:sldIdLst>
            <p14:sldId id="335"/>
            <p14:sldId id="336"/>
            <p14:sldId id="337"/>
            <p14:sldId id="367"/>
            <p14:sldId id="338"/>
            <p14:sldId id="364"/>
            <p14:sldId id="340"/>
            <p14:sldId id="341"/>
            <p14:sldId id="342"/>
            <p14:sldId id="382"/>
            <p14:sldId id="343"/>
            <p14:sldId id="344"/>
            <p14:sldId id="345"/>
            <p14:sldId id="368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8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 Sudarshan" initials="SS" lastIdx="1" clrIdx="1">
    <p:extLst>
      <p:ext uri="{19B8F6BF-5375-455C-9EA6-DF929625EA0E}">
        <p15:presenceInfo xmlns:p15="http://schemas.microsoft.com/office/powerpoint/2012/main" userId="b463bc06a992a7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985" autoAdjust="0"/>
  </p:normalViewPr>
  <p:slideViewPr>
    <p:cSldViewPr snapToGrid="0">
      <p:cViewPr varScale="1">
        <p:scale>
          <a:sx n="62" d="100"/>
          <a:sy n="62" d="100"/>
        </p:scale>
        <p:origin x="2078" y="43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26:3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174 156 6728,'-1'0'2,"-5"7"28,0 0 0,0-1-1,-13 10 1,13-9 37,6-3-32,-11 9 463,0-6-235,-4 2-9,-14 3 237,26-11-461,0 0-1,0 0 1,0 0 0,0 0-1,0 1 1,0-1-1,1 1 1,-1-1-1,0 1 1,1 0 0,0 0-1,-1 1 1,1-1-1,0 0 1,-3 4-1,2-3 58,-4 0-3,4 0-9,-1 5-5,2-6-3,7-2-47,-1-1 0,0-1 0,1 1 0,-1-1 0,0 1 0,0-1 0,0 0 0,-1-1-1,1 1 1,3-3 0,19-11 52,-11 6-32,-14 9-35,0 0 0,1 0-1,-1 0 1,1 0 0,-1 0 0,1 0-1,-1 0 1,1 1 0,0-1 0,3 0 0,1 0 52,1 0 0,0 1 0,0 0 0,0 0 1,10 2-1,26-3 270,-39 0-280,0 0-1,-1 0 1,1 1 0,0-1-1,0 1 1,0 0-1,0 0 1,-1 1 0,1-1-1,0 1 1,0 0 0,-1 0-1,1 0 1,0 0-1,-1 1 1,1 0 0,-1-1-1,4 4 1,-6-5 6,1 1 1,-1-1-1,0 1 1,1-1-1,-1 0 1,1 0-1,-1 1 1,1-1-1,-1 0 0,1 0 1,-1 0-1,1-1 1,-1 1-1,0 0 1,1 0-1,-1-1 1,2 0-1,2 0-39,2 1 120,0 0 1,1 0-1,-1 1 1,11 2-1,35 5 653,-48-6-339,43 25 708,-42-23-1009,1 0-1,-1-1 1,1 0 0,0 0 0,8 3 0,-13-6-137,0-1 1,0 1 0,0 0-1,-1-1 1,1 1 0,0-1-1,0 1 1,-1-1 0,1 0-1,0 0 1,-1 0-1,1 0 1,-1 0 0,1 0-1,-1 0 1,2-2 0,23-23 136,-11 11-321,-1-1 1,0-1-1,-1 0 0,-1-1 1,-1 0-1,-1-1 1,0 0-1,-2 0 0,11-33 1,-5-8-9920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00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15512,'0'0'0,"-36"55"0,6-9 272,0-4-272,11-13 272,14-11-272,-4 4-8,-14 12 8,4 1 0,5-11 0,-2 2-11560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01:1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43 313 14432,'-8'-17'220,"-18"-53"2791,24 63-2794,0 0 0,0 0-1,1 0 1,0-1 0,1 1 0,-1 0 0,2-13 0,0 17-202,0-1 0,0 1 0,0 0 0,0 0 0,1 0 0,-1 0 0,4-4 0,6-18-8,-9 20-3,0 0-1,0 1 1,1-1 0,0 1 0,-1-1 0,1 1 0,1 0 0,-1 0-1,1 0 1,-1 1 0,8-6 0,19-24 27,-23 21-2398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02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12728,'0'0'0,"-28"40"0,11-3-240,8-4 240,0 2-232,1-2 232,1 0-8712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35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6008,'0'0'662,"7"-2"-636,-1-2-69,-3 3-15,-1-1 0,1 1 0,-1 0 1,1 0-1,0 0 0,0 1 0,-1-1 1,1 0-1,0 1 0,0 0 1,3 0-1,5 0-3742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35:0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6552,'0'0'240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35:1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3592,'0'0'0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02:3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13088,'0'0'0,"-33"23"232,20-13-232,5 3 232,-3-6-216,-10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39:3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5656,'0'0'1449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0:3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7264,'0'0'472,"5"-2"-243,14-4-105,-12 5-39,2 2-67,0 0-962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1:0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 5656,'0'0'624,"-4"-5"-588,-1-1-28,3 3-7,0 1 1,0 0-1,0-1 1,0 1-1,0 0 0,-1 0 1,1 0-1,0 0 1,-1 1-1,-2-2 1,1 2 14,-7 1-11,0 1-716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3:58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15240,'0'0'472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1:2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6552,'0'0'4765,"1"7"-4665,12 179 228,6 5-1543,-15-163-5851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2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51 8160,'0'0'321,"-5"-2"-68,-3-1 26,0 1 0,0 0 1,0 0-1,-1 1 0,1 0 0,-10 0 0,14 0 147,-8-5-115,0 2-34,2 3 62,1 4 382,6-3-679,-7-8 1265,-12-11 4767,22 20-5826,-1 6-7,0-5 844,0 0-863,-5 6-10,0-5 14,1 0-283,8 10 1014,-1-8-925,1 0-1,-1 0 1,1 0-1,0 0 1,0-1-1,1 1 1,-1-1-1,1 0 1,0 0-1,6 5 1,-19-25-2795,-2-1-11716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5:1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15776,'6'-10'23,"0"-1"0,0 1 0,-1-1 0,-1-1 0,0 1 1,0-1-1,3-23 0,-2 24 184,5 3 78,-6 7 151,4 4 6,47 18-2028,-32-9-9207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5:1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16312,'0'0'0,"-14"12"0,5-2 295,6 8-295,6-1 296,3-3-296,2 0 280,1 4-280,-4-4 296,8-4-280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5:4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121 190 6816,'0'0'2637,"-3"-5"-1809,-11-30 465,12 33-672,-13-11 2157,-7-8-2055,14 12-419,7 5 1,1-3 5,0 6 2,-3-5-7,1 5-256,0 0 0,1 0 0,-1-1 0,1 1 0,-1 0 0,1-1 0,0 1 0,-1-1-1,1 0 1,0 1 0,-2-4 0,0 1 229,-4-5-2,6 6-8,1-4-3,0 5 704,0 0-741,0-6-6,0 4-10,0-3-3,0 3-20,0-4-7,0 6 1000,-14 2-1216,14 0 58,-1 0 0,1 0 0,0 0 0,0 0 0,0 1 0,-1-1 0,1 0 0,0 0 1,0 0-1,0 0 0,-1 0 0,1 0 0,0 0 0,0 0 0,0 0 0,-1 0 0,1 0 1,0 0-1,0 0 0,-1 0 0,1 0 0,0 0 0,0 0 0,0-1 0,-1 1 0,1 0 0,0 0 1,0 0-1,0 0 0,-1 0 0,1 0 0,0-1 0,0 1 0,0 0 0,0 0 0,0 0 1,-1 0-1,1-1 0,0 1 0,0 0 0,0 0 0,0 0 0,0-1 0,0 1 0,0 0 1,0 0-1,0 0 0,0-1 0,0 1 0,0 0 0,0 0 0,0-1 0,0 1 0,0 0 0,0 0 1,0 0-1,0-1 0,0 1 0,0 0 0,0 0 0,0 0 0,1-1 0,21 6 73,-13-3-2934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7:3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9504,'20'-6'34,"0"1"0,0 1 0,1 0 1,0 2-1,40 0 0,-56 2-10,1 0 0,-1-1 1,0 0-1,0 0 0,0 0 0,1 0 1,-1-1-1,0 0 0,5-2 0,-6 2 4,0 0 0,0 0 0,1 1 0,-1-1 0,1 1 0,0 0 0,-1 0 0,1 1 0,0 0-1,7 0 1,-5 0 13,0 0-1,0 0 1,0-1 0,0 1-1,9-4 1,-9 3-11,0 0 1,1 0-1,-1 0 1,15 1-1,-15 0-13,0 0-1,0 0 1,0-1-1,0 0 0,0 0 1,0-1-1,12-4 1,24-5 30,99-15 70,-128 22-108,-1 0 0,1-1 1,-1 0-1,14-8 0,-15 7-3,1 0 1,-1 1 0,1 0-1,0 1 1,17-3 0,217-42 57,-235 47-48,1 0 1,0 1-1,24 1 1,16-2 59,-37 1-29,0 1 1,20 2-1,-21-1-1,0-1 1,0 0 0,16-2-1,44-4 182,-55 6-115,0-1 0,32-6 0,-30 3 52,0 1 0,1 1 0,0 1 0,-1 1 0,37 5 1,-39-3-114,-2 1 92,0-1 0,35-1 1,-45-1-52,1 0 1,0 0-1,15 4 0,-17-2-31,1-1 0,-1 0 0,1-1 0,0 1 0,10-2 0,-4 0 82,0 0 0,23 3 0,26-2 140,7 0 53,-55 1-279,-1-1 1,0 0-1,0-1 1,19-3 0,-16 2 24,0 0 0,0 0 0,30 3 0,28-3 87,-21 2 32,-46 1-178,-1-1 0,1 0 0,-1 0 0,1-1 0,0 0 0,-1 0 0,1 0 0,9-4-1,3-1 145,-2 15 66,-11-6-181,1 0 0,1 0 0,-1-1-1,0 0 1,1 0 0,-1-1 0,0 0 0,18-1 0,21 3 216,-38-1-216,-1 0-1,0 1 1,-1 0 0,15 7-1,13 5 185,-25-11-168,0 0-1,0-1 1,0 0 0,1-1-1,-1 0 1,1 0 0,-1-1-1,1-1 1,0 0 0,-1 0-1,21-4 1,-30 4-59,0-1 0,0 1 1,1 0-1,-1 0 0,0 0 0,0 0 0,1 0 0,-1 0 1,0 0-1,1 0 0,-1 0 0,0 1 0,0-1 0,1 1 1,-1-1-1,0 1 0,0-1 0,0 1 0,0 0 0,0-1 1,0 1-1,2 1 0,-1 0 14,1 0 0,-1-1 0,0 1 0,1-1 1,-1 0-1,1 0 0,0 0 0,-1 0 0,1 0 0,0 0 0,0-1 1,-1 1-1,1-1 0,0 0 0,3 0 0,13 0 138,-9 1-79,-1-1 0,1 0 0,-1-1 0,1 0 0,-1 0 0,14-4 0,-22 4-80,-1 1 0,0 0 1,0 0-1,1 0 0,-1 0 1,0 0-1,0-1 0,1 1 1,-1 0-1,0 0 0,0 0 1,1 0-1,-1 0 0,0 0 1,0 0-1,1 0 0,-1 0 1,0 0-1,1 0 0,-1 0 1,0 0-1,0 0 0,1 0 1,-1 0-1,0 1 0,0-1 1,1 0-1,-1 0 0,0 0 1,0 0-1,1 0 0,-1 1 1,0-1-1,0 0 0,0 0 1,1 0-1,-1 1 0,0-1 2,0 1-1,1-1 1,-1 0 0,0 1-1,1-1 1,-1 0-1,0 0 1,1 1-1,-1-1 1,0 0-1,1 0 1,-1 1-1,1-1 1,-1 0-1,0 0 1,1 0-1,-1 0 1,1 0-1,-1 0 1,1 0-1,-1 0 1,0 0-1,1 0 1,-1 0-1,1 0 1,-1 0 0,1 0-1,8-2 44,0 0 1,0 0-1,14-6 0,-21 7-20,-1 1 0,1-1-1,-1 1 1,1-1-1,0 1 1,-1 0-1,1 0 1,0 0 0,-1 0-1,1 0 1,2 0-1,-3 1-10,1-1-1,-1 0 1,1 0-1,-1 0 1,1 0-1,-1 0 1,1 0-1,-1 0 1,1-1-1,-1 1 1,1 0-1,-1-1 1,1 1-1,-1-1 0,0 0 1,1 1-1,-1-1 1,2-1-1,32-32 199,-19 21-103,-1-1-1,16-19 1,-30 32-12,1 1-56,6 0-2712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48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12640,'0'0'0,"32"13"272,-15-8-272,-6-3 304,8-8-304,4 6 32,12-1-32,-2-3-9456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50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4040,'0'0'76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50:0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 6728,'0'0'73,"-5"-3"55,-16-8 199,20 10-279,0 0-1,0 1 1,0-1 0,-1 1-1,1-1 1,0 1 0,0 0 0,0 0-1,-1-1 1,1 1 0,0 0-1,0 0 1,0 0 0,-1 0 0,1 0-1,0 0 1,0 1 0,0-1 0,-1 0-1,1 1 1,0-1 0,0 1-1,0-1 1,0 1 0,0-1 0,0 1-1,0 0 1,0-1 0,0 1-1,0 0 1,0 0 0,0 0 0,1 0-1,-1 0 1,0 1 0,-6 5 174,6-6-188,0 0 1,0 1 0,0 0-1,0-1 1,0 1-1,1 0 1,-1-1 0,0 1-1,1 0 1,0 0 0,-1-1-1,1 1 1,0 0-1,0 0 1,0 0 0,0-1-1,0 1 1,1 0 0,-1 0-1,1 3 1,0 10 96,-5 56-1033,0-27-5178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13:4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39 13176,'-12'-3'316,"9"1"-218,-1 1 1,0 0 0,1 0 0,-1 1 0,0-1-1,0 1 1,0 0 0,-5 0 0,-3-1 834,-39-27 2803,47 28-3626,0 0 0,1 0 0,-1 0 0,0 0 0,0 1 0,0 0 0,0-1 0,0 2 0,1-1 0,-1 0-1,0 1 1,-3 2 0,-3 1 50,8-3-62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3:58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11928,'0'0'0,"47"37"-48,-24-27 48,3-1-48,-1 3 48,1-1-8400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16:0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14968,'0'0'0,"42"-4"0,-5-9 288,-2-10-288,-7 4 288,0 13-288,-5-8 8,-15-22-8,-15-4 8,-8 3-8,-3 0-11192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18:4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10 206 13176,'-10'-61'1316,"10"61"-1295,0 1 1,0-1-1,0 0 1,0 0-1,0 0 1,1 0-1,-1 1 1,0-1-1,0 0 1,0 0-1,0 0 1,0 0-1,0 0 1,0 0-1,1 1 1,-1-1-1,0 0 1,0 0 0,0 0-1,0 0 1,0 0-1,1 0 1,-1 0-1,0 0 1,0 0-1,0 0 1,0 0-1,1 0 1,-1 0-1,0 0 1,0 0-1,0 0 1,0 0-1,1 0 1,-1 0-1,0 0 1,0 0-1,0 0 1,0 0 0,1 0-1,-1 0 1,0 0-1,0 0 1,0 0-1,0 0 1,0 0-1,1-1 1,-1 1-1,0 0 1,0 0-1,0 0 1,0 0-1,0 0 1,0 0-1,0-1 1,1 1-1,12-12 844,-1 2-107,-9 10-727,0-1 0,0 1 1,0-1-1,-1 1 0,1-1 0,0 0 1,0 0-1,-1 0 0,1-1 0,0 1 1,-1-1-1,1 1 0,-1-1 0,0 0 1,0 0-1,0 0 0,0 0 0,0 0 1,0 0-1,0-1 0,2-4 0,8-8 22,9-19 151,-19 29-586,1-1-1,1 0 1,-1 1-1,1 0 1,5-7-1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56:1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5656,'0'0'0,"31"-7"0,-13 21 0,-10-2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19:4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8696,'23'0'98,"-1"-1"0,0-2 1,37-7-1,-51 8 47,1 2 1,-1-1-1,1 1 1,-1 1-1,1-1 0,-1 1 1,17 5-1,10 0 416,-13-3-298,1-1 0,-1-1-1,1-1 1,-1 0 0,1-2 0,-1-1 0,38-10 0,70-16 469,-92 17-575,42-14 218,-34 4-175,-36 19-112,-7 2-66,0 0-1,-1 0 1,1-1 0,0 1 0,-1 0 0,1-1 0,-1 0 0,1 0-1,3-4 1,4 3 169,-9 3-188,-1 0 0,0 0-1,0 0 1,1 0 0,-1 0 0,0 0-1,0 0 1,0 0 0,1 0 0,-1-1-1,0 1 1,0 0 0,0 0 0,1 0-1,-1 0 1,0 0 0,0 0 0,0 0-1,1-1 1,-1 1 0,0 0 0,0 0-1,0 0 1,0 0 0,0-1 0,1 1-1,-1 0 1,0 0 0,0 0 0,0-1-1,0 1 1,0 0 0,0 0 0,0 0-1,0-1 1,0 1 0,0 0 0,0 0-1,0-1 1,0 1 0,0 0 0,0 0-1,0 0 1,0-1 0,0-1 190,12 7-1875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57:4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109 264 8072,'0'0'944,"1"-5"-511,3-13-262,-6 11 249,-7 0 66,3 3-302,1-1 0,-1-1-1,1 1 1,0-1-1,1 1 1,-1-1-1,1-1 1,-6-12 0,-14-22 602,22 37-623,2-3-9,0 3-19,0-4-4,0 6 94,-1-1-175,1 0 0,-1 0 0,1 0 0,0 0 0,0 0 0,0 0 0,1-6 0,0-10 134,-1 18-181,-3-28 65,3 28-60,-1 0 0,1 0 0,0 0 0,-1 0 0,1 0 0,-1 0 0,0 0 0,1 0 0,-1 0 0,0 0 0,1 1 0,-1-1 0,0 0 0,0 1 0,0-1 0,0 0 0,1 1 0,-1-1 0,0 1 0,0-1 0,0 1 0,0 0 0,0-1 0,0 1 0,-2 0 0,1-1 757,3 3-705,4 4-41,0-1 0,0 0 1,1 0-1,-1 0 0,1-1 1,0 1-1,10 4 0,19 16 19,8 25-35,-36-40-2,0-1 0,0 0 0,1 0-1,1-1 1,17 14 0,-20-18-174,0 0 1,-1 0-1,0 1 1,1-1-1,-2 1 1,1 0-1,0 0 1,-1 1 0,0 0-1,4 8 1,1 3-9208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24:0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14520,'0'0'2577,"-4"6"-1635,0 0-850,0 0-1,0 1 1,0 0-1,1 0 1,0 0-1,1 0 0,-3 12 1,1 26-2449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24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14168,'0'0'0,"18"33"8,1-1-8,-1-6 8,-8-19-8,8-9 0,17-1 0,-2-16 0,-5-32 0,0 0-10160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24:0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14616,'1'-1'7,"1"0"1,-1 0 0,0 0 0,0-1 0,-1 1 0,1-1-1,0 1 1,0-1 0,-1 1 0,1-1 0,-1 1 0,1-1-1,-1 1 1,0-1 0,1 0 0,-1 1 0,0-1 0,0 0-1,0 1 1,0-1 0,-1 0 0,1 1 0,-1-4 0,2 3 162,3 2-80,0 0 0,1 0 0,-1 1 0,0 0 0,0 0 0,0 0-1,0 0 1,0 1 0,0 0 0,4 2 0,7 3 53,-4-2-1,0 1-1,19 12 1,-24-13-288,0 0-1,0-1 0,1 0 1,0-1-1,0 1 0,0-1 1,0-1-1,0 1 0,1-1 1,-1 0-1,12 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24:10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5296,'0'0'0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6:00:3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9592,'0'0'0,"38"25"-48,-8-13 48,-2-1-40,-5-3 40,-4 1-6648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3:59:0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49 164 10848,'0'0'0,"23"-43"312,-28 27 8,5 4-224,-13-2-104,8 3 8,-7-6-8,-7-8 8,1-1-8192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6:01:0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8608,'0'0'0,"0"58"0,6-16-56,6-4 56,-3-3-56,-8-11 56,3 3-5896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28:2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18103,'0'0'0,"-28"73"0,9-22 232,5-8-232,5-6 232,0-6-232,9-11 48,18-17 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2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13360,'0'0'544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12640,'0'0'0,"10"-14"440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46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15600,'0'0'0,"30"-16"0,1 0 0,10-6 0,-5-5 0,-4 3 0,-2-2-11224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34 7712,'-7'-3'646,"-22"-10"-386,22 10 1907,-19 0 18,21 3-2075,1-1 1,-1 2-1,1-1 0,-1 0 0,1 1 0,-7 1 0,3 0-8,1 0-1,0-1 0,-1-1 0,1 1 1,-1-1-1,-13-1 0,-11-10-1675,13 3-7166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4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 11296,'-21'0'153,"-37"-6"1,25 2-5,32 4-676,0 1 673,1-1 0,-1 0 0,0 0 1,1 1-1,-1-1 0,0 0 0,1 1 1,-1-1-1,1 1 0,-1-1 0,1 1 1,-1-1-1,1 1 0,-1-1 0,1 1 1,-1-1-1,1 1 0,-1 0 0,6 8 2199,20 3-822,-24-11-1508,0 0 0,0-1 0,0 1 0,0-1 0,0 1 0,0-1 0,0 1 0,0-1 0,0 0 0,0 0 0,1 1 0,-1-1 0,0 0 0,0 0-1,0 0 1,1 0 0,-1 0 0,0-1 0,0 1 0,2-1 0,-1 1 10,0-1-1,1 1 0,-1-1 1,0 1-1,0 0 1,1 0-1,-1 0 1,0 0-1,1 0 1,-1 1-1,0-1 1,0 1-1,1-1 1,-1 1-1,4 2 1,-5-3 42,-1 0-64,1 0 1,-1 0-1,0 1 1,0-1-1,1 0 1,-1 0 0,0 0-1,0 0 1,1 1-1,-1-1 1,0 0-1,0 0 1,1 0-1,-1 0 1,0 0-1,1 0 1,-1 0 0,0 0-1,1 0 1,-1 0-1,0 0 1,0 0-1,1 0 1,-1 0-1,0 0 1,1 0-1,-1-1 1,0 1 0,0 0-1,1 0 1,-1 0-1,0 0 1,0 0-1,1-1 1,-1 1-1,0 0 1,0 0-1,0 0 1,1-1-1,-1 1 1,0 0 0,0 0-1,0-1 1,0 1-1,0 0 1,0 0-1,1-1 1,-1 1-1,0 0 1,0-1-1,0 1 1,0 0 0,0 0-1,0-1 1,0 1-1,0 0 1,0-1-1,0 1 1,0 0-1,0 0 1,0-1-1,-1 1 1,1 0 0,0-1-1,0 1 1,0 0-1,0-1 1,-3-1 6,-4-2-2,3-4 0,3 5 0,1-6 2,0 7 75,0 4-81,1-1-1,-1 0 0,1 0 1,-1 0-1,1 0 1,-1 0-1,1 0 1,0 0-1,0 0 0,-1 0 1,1 0-1,0 0 1,0 0-1,0-1 1,0 1-1,0 0 1,0 0-1,2 0 0,25 13 2,-21-10 1,4 0-1,0 0 0,1-1 0,-1 0 0,1-1 1,20 2-1,-22-3-4,-1 0 1,1 0 0,-1 1 0,1 0 0,-1 1-1,1 0 1,-1 0 0,13 8 0,-9-7 0,3-15-14,-12 9-220,-1 0-1,1-1 1,0 2-1,0-1 1,0 0-1,0 1 1,0 0-1,0 0 1,6-1-1,12-2-11313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5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11296,'0'0'0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5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10936,'0'0'584,"-28"8"1288,28 5-1760,6-3-112,-1 2-9648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5:5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41 16312,'0'0'0,"-14"-14"24,14 0 183,7 2-207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29:5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9240,'0'0'2249,"-3"6"-2176,-2 1-137,4-5-12,0 0 0,0-1 0,0 1 1,0 0-1,0 0 0,0 0 0,0 0 0,1 0 1,-1 0-1,1 0 0,0 0 0,-1 0 0,1 0 1,0 0-1,0 3 0,0 6-6817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7:4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10672,'-5'-6'82,"0"0"0,0-1 1,1 0-1,-7-14 1,7 12 249,3 15 188,1-5 160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7:4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11568,'0'0'0,"-12"-13"0,24 13-80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7:4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6728,'0'0'8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1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81 118 12464,'0'0'5210,"-2"-5"-4771,-9-17-81,2 7-94,3 3-36,-2-6-46,-2 6-18,0 2-40,-14-14-2244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2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28 15776,'-26'-23'1,"20"18"40,6 16 575,0 4-122,1 0 0,0 0 0,1 0 0,7 28-1,1-55-2482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2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12640,'0'0'0,"30"7"0,-4-5 344,-3 1-344,-4-3 352,2 0-352,-2 2 8,-1 5-8,-3-7 8,6-9-8,-1 0-9536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15512,'0'0'1775,"7"28"-1223,5-18-552,2 4-8,3 4 8,-1-8 0,2-6 0,-1-1-12895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3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 18287,'0'0'0,"-19"-19"0,10 5 112,14 2 256,-15 17-56,20 7-264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8880,'0'0'0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5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15 11568,'-30'-6'952,"17"10"54,11-5 266,1-7-1216,-9 5 3699,9 3-3740,0 0 1,0 0-1,0 0 1,0 1-1,0-1 1,1 0 0,-1 0-1,0 1 1,0-1-1,0 1 1,0-1-1,0 1 1,1-1-1,-1 1 1,0-1-1,1 1 1,-1 0-1,0-1 1,1 1 0,-1 0-1,0 0 1,1-1-1,-1 1 1,1 0-1,0 0 1,-1 0-1,1 0 1,0-1-1,-1 1 1,1 0 0,0 0-1,0 0 1,0 0-1,0 1 1,0 1-3,-1 0 1,1 1 0,1-1 0,-1 0 0,0 0-1,1 0 1,-1 0 0,3 5 0,6 7 92,2-5-2359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29:5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15064,'3'-27'-8,"-2"16"7,1 1-1,0 0 0,0-1 1,1 1-1,0 0 0,1 0 1,0 0-1,1 1 1,-1 0-1,8-10 0,-11 18 9,-1 1-1,1-1 0,-1 1 1,1 0-1,0-1 1,-1 1-1,1 0 0,-1-1 1,1 1-1,0 0 0,-1 0 1,1 0-1,0 0 1,0 0-1,-1-1 0,1 1 1,0 0-1,-1 1 1,1-1-1,1 0 0,1 0 16,11-3 44,-4 1-33,1-1 0,0 2 1,0 0-1,1 0 0,19 2 1,-21 1 47,-10-2-97,1 0 0,-1 1 0,0-1-1,1 0 1,-1 0 0,0 0 0,1 0 0,-1 0 0,1 1 0,-1-1 0,1 0 0,-1 0 0,0 0-1,1 0 1,-1 0 0,1 0 0,-1 0 0,1 0 0,-1 0 0,0-1 0,1 1 0,-1 0 0,1 0-1,-1 0 1,0 0 0,1-1 0,-1 1 0,0 0 0,1 0 0,-1 0 0,0-1 0,1 1 0,-1 0-1,0-1 1,1 1 0,-1 0 0,0-1 0,0 1 0,0 0 0,1-1 0,-1 1 0,0-1 0,0 1-1,0 0 1,0-1 0,0 1 0,0-1 0,0 1 0,0-1 0,0 1 0,0-1 0,1-2-980,2-7-8344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8:5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11928,'0'0'0,"0"28"0,0 22 0,-10-16-16,-22-48 16,1 0-8456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9:3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12280,'0'0'0,"32"12"0,-8-3-48,-5-4 48,-6-5-48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39:3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5384,'0'0'0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0:01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18 17207,'0'0'4066,"-5"-3"-3822,2 1-213,2 1-20,0-1-1,0 1 0,-1 0 1,1 0-1,-1 0 1,1 1-1,0-1 0,-1 0 1,0 1-1,1-1 0,-1 0 1,1 1-1,-1 0 0,0-1 1,1 1-1,-1 0 0,0 0 1,1 0-1,-1 0 0,0 0 1,1 0-1,-1 1 0,0-1 1,1 1-1,-1-1 0,1 1 1,-1-1-1,1 1 0,-1 0 1,1 0-1,-3 1 0,-4 4 21,4-4-18,0 0 0,0 1 0,0 0 0,1 0 0,-1 0 0,1 0 0,0 1-1,0-1 1,0 1 0,1 0 0,-1 0 0,1 0 0,0 0 0,0 0 0,0 1 0,-1 5 0,3-10-11,0 0 0,0 1 0,-1-1 0,1 1 0,0-1 0,0 0-1,0 1 1,0-1 0,0 1 0,0-1 0,0 0 0,0 1 0,0-1 0,0 1 0,0-1 0,0 0 0,0 1 0,0-1-1,0 1 1,0-1 0,0 0 0,1 1 0,-1-1 0,0 0 0,0 1 0,0-1 0,1 1 0,3 7 31,-1 0-27,5-4-14,-5-5-2,-1 1-1,1 0 1,0-1 0,-1 0-1,1 1 1,-1-1-1,0 0 1,1 0-1,-1 0 1,0-1-1,1 1 1,1-3 0,12-4-103,43-16-226,-36 9-2184,12-11-10670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0:1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9952,'0'0'0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2:4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92 15960,'-6'-5'215,"1"0"1,-1 1 0,0 0 0,0 0 0,0 0 0,0 0-1,-1 1 1,-10-4 0,2 1 209,9 4-39,0-1 1,0 1-1,0 0 1,0 1-1,-13-3 1,-26-13 1334,37 14-1673,-1 0 0,0 0-1,0 1 1,0 1-1,0 0 1,0 0 0,0 0-1,0 1 1,0 1-1,0-1 1,0 2 0,0-1-1,0 1 1,0 1 0,0-1-1,1 1 1,-1 1-1,1 0 1,0 0 0,-12 8-1,-14 18 219,34-29-265,-1-1-1,1 1 1,0 0-1,-1-1 1,1 1-1,-1 0 1,1-1-1,0 1 1,0 0-1,-1-1 0,1 1 1,0 0-1,0 0 1,0-1-1,0 1 1,0 0-1,0 0 1,0 0-1,-1 11 27,-13 37-177,6-29-2486,-8 16-11823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2:5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16583,'0'0'4880,"4"0"-4858,2-1-222,-1 0 0,0-1 0,0 1 1,0-1-1,0 0 0,0 0 0,0 0 0,0-1 1,-1 0-1,1 0 0,-1 0 0,4-4 0,35-24-12839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2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18647,'0'0'1416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3:0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14256,'0'0'224,"-30"5"8,18-7-232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3:0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16048,'0'0'559,"16"28"1,-11-11-560,-2-6 640,11-2-640,13 3 640,9 4-640,1-8 32,-4-18-32,-5 1 32,-5 14-32,0 1-13407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05:29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13624,'0'0'0,"10"-5"0,16-9 0,2-4 16,-1 3-16,-8 2 16,-9 6-16,3-1-9768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3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15864,'0'0'0,"0"-12"536,26-5-536,-3-3 119,0-2-119,6 3 128,15-1-128,-2-1-12007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5:18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8160,'0'0'0,"-28"42"-32,10-27 32,8-6-32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6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15776,'0'0'0,"-23"28"96,16-16 8,7-1-104,-17-1-16,-1-3 16,1-1-11496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6:5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65 12280,'0'0'1881,"-5"-5"-1781,-2-1-93,5 4-8,-1 0-1,1-1 0,0 1 0,-1 0 0,1-1 1,0 0-1,0 1 0,1-1 0,-4-6 0,4-3-1723,1 1-6768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7:1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10584,'0'0'0,"9"-40"-72,-7 16 72,7-20-72,8-22 72,1-2-7352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8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8072,'0'0'0,"12"-20"0,-1-1-5576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8:1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25 6456,'0'0'4377,"-5"0"-3726,-16-1-174,7 1-48,5 0-35,5 0-25,-3 0-57,3 0-19,-4 0-35,6 0 707,-10 0-561,7 1-426,5-1 44,-1 0 0,1 0 0,-1-1 0,1 1 0,-1 0 0,1-1 1,-1 1-1,1 0 0,0-1 0,-1 1 0,1-1 0,-1 1 0,1 0 0,0-1 0,-1 1 0,1-1 0,0 1 0,0-1 0,-1 0 0,1 1 1,0-1-1,0 1 0,0-1 0,0 1 0,0-2 0,-1-1 111,1-4-3,0 5 1116,17 23-339,-10-14-830,-4-3-4,1 4-3,-1-4-12,6 7-3,2 0-6,1-3-2,-5-6-11,2 4 2,12 9 81,-10-10-88,-10-5-29,0 1 0,0-1 0,0 0 0,0 0 1,1 1-1,-1-1 0,0 0 0,0 0 0,0 0 0,0 0 0,0 0 0,0-1 0,1 1 0,-1 0 1,0 0-1,0-1 0,0 1 0,1-1 0,5 0 3,3 3 0,0 0-1,0 1 0,13 6 0,33 9 13,-25-13-7,46 15 1,-73-19-9,1 0-1,0 0 1,0 0-1,0-1 0,0 0 1,0 0-1,0 0 1,8-2-1,-8 1 0,0 0-1,0 1 0,-1 0 0,1 0 1,10 1-1,-11-2 5,4-3-8,-6 3-15,-1 3-78,1 6-2254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0:48:1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10224,'0'0'48,"12"10"24,-2-4-40,4-6-32,-1 0 0,-3 0 0,8-7 0,13-25 0,1 1-7304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3:59:4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16759,'-61'24'804,"50"-19"-154,4 6 392,3-2-839,0 1 0,0 0-1,1 0 1,1 0 0,0 1-1,0-1 1,1 1 0,0-1-1,1 1 1,1 12 0,1-6-186,0 1 1,1-1-1,1-1 1,1 1-1,10 24 1,-5-14-20,-2 1 1,10 55-1,-8-32-2548,0 3-10589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23:59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15864,'0'0'0,"-23"33"480,20-20 7,-6 1-479,4 1 0,0-3-8,-1-1-104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07090B-43B1-4E96-BBBD-29C4E144CE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F209238-363D-4A4D-99AF-38838EDEB568}" type="slidenum">
              <a:rPr lang="en-US" altLang="en-US" sz="1200"/>
              <a:pPr/>
              <a:t>11</a:t>
            </a:fld>
            <a:endParaRPr lang="en-US" altLang="en-US" sz="1200" dirty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21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690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814F0E-33C5-4FFC-97A8-A1EDBAA0258F}" type="slidenum">
              <a:rPr lang="en-US" altLang="en-US" sz="1200"/>
              <a:pPr/>
              <a:t>2</a:t>
            </a:fld>
            <a:endParaRPr lang="en-US" altLang="en-US" sz="1200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3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select *  from R1 inner join R2 on R1.C=R2.D;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SELECT name FROM </a:t>
            </a:r>
            <a:r>
              <a:rPr lang="en-US" altLang="en-US" dirty="0" err="1"/>
              <a:t>world.student_n</a:t>
            </a:r>
            <a:r>
              <a:rPr lang="en-US" altLang="en-US" dirty="0"/>
              <a:t> </a:t>
            </a:r>
            <a:r>
              <a:rPr lang="en-US" altLang="en-US" dirty="0" err="1"/>
              <a:t>unionSELECT</a:t>
            </a:r>
            <a:r>
              <a:rPr lang="en-US" altLang="en-US" dirty="0"/>
              <a:t> name FROM </a:t>
            </a:r>
            <a:r>
              <a:rPr lang="en-US" altLang="en-US" dirty="0" err="1"/>
              <a:t>world.instructor_n</a:t>
            </a:r>
            <a:r>
              <a:rPr lang="en-US" altLang="en-US" dirty="0"/>
              <a:t>;</a:t>
            </a:r>
          </a:p>
          <a:p>
            <a:endParaRPr lang="en-US" altLang="en-US" dirty="0"/>
          </a:p>
          <a:p>
            <a:r>
              <a:rPr lang="en-US" altLang="en-US" dirty="0"/>
              <a:t>SELECT * FROM </a:t>
            </a:r>
            <a:r>
              <a:rPr lang="en-US" altLang="en-US" dirty="0" err="1"/>
              <a:t>world.section;SELECT</a:t>
            </a:r>
            <a:r>
              <a:rPr lang="en-US" altLang="en-US" dirty="0"/>
              <a:t> </a:t>
            </a:r>
            <a:r>
              <a:rPr lang="en-US" altLang="en-US" dirty="0" err="1"/>
              <a:t>course_id</a:t>
            </a:r>
            <a:r>
              <a:rPr lang="en-US" altLang="en-US" dirty="0"/>
              <a:t> FROM </a:t>
            </a:r>
            <a:r>
              <a:rPr lang="en-US" altLang="en-US" dirty="0" err="1"/>
              <a:t>world.sectionwhere</a:t>
            </a:r>
            <a:r>
              <a:rPr lang="en-US" altLang="en-US" dirty="0"/>
              <a:t> semester='Fall' and year=2009unionSELECT </a:t>
            </a:r>
            <a:r>
              <a:rPr lang="en-US" altLang="en-US" dirty="0" err="1"/>
              <a:t>course_id</a:t>
            </a:r>
            <a:r>
              <a:rPr lang="en-US" altLang="en-US" dirty="0"/>
              <a:t> FROM </a:t>
            </a:r>
            <a:r>
              <a:rPr lang="en-US" altLang="en-US" dirty="0" err="1"/>
              <a:t>world.sectionwhere</a:t>
            </a:r>
            <a:r>
              <a:rPr lang="en-US" altLang="en-US" dirty="0"/>
              <a:t> semester='Spring' and year=2010;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4B64C8-56F4-412C-A096-460A1996127B}" type="slidenum">
              <a:rPr lang="en-US" altLang="en-US" sz="1200"/>
              <a:pPr/>
              <a:t>3</a:t>
            </a:fld>
            <a:endParaRPr lang="en-US" altLang="en-US" sz="1200" dirty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20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814F0E-33C5-4FFC-97A8-A1EDBAA0258F}" type="slidenum">
              <a:rPr lang="en-US" altLang="en-US" sz="1200"/>
              <a:pPr/>
              <a:t>4</a:t>
            </a:fld>
            <a:endParaRPr lang="en-US" altLang="en-US" sz="1200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3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149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8DD873-39B1-4B0F-9E11-CA0A5E740CE2}" type="slidenum">
              <a:rPr lang="en-US" altLang="en-US" sz="1200"/>
              <a:pPr/>
              <a:t>5</a:t>
            </a:fld>
            <a:endParaRPr lang="en-US" altLang="en-US" sz="1200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8DD873-39B1-4B0F-9E11-CA0A5E740CE2}" type="slidenum">
              <a:rPr lang="en-US" altLang="en-US" sz="1200"/>
              <a:pPr/>
              <a:t>6</a:t>
            </a:fld>
            <a:endParaRPr lang="en-US" altLang="en-US" sz="1200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82168F-E865-405F-BB81-ED9E0172F23B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,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82168F-E865-405F-BB81-ED9E0172F23B}" type="slidenum">
              <a:rPr lang="en-US" altLang="en-US" sz="1200"/>
              <a:pPr/>
              <a:t>8</a:t>
            </a:fld>
            <a:endParaRPr lang="en-US" altLang="en-US" sz="1200" dirty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71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0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4" y="1093788"/>
            <a:ext cx="7702579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79984" y="6613525"/>
            <a:ext cx="4475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customXml" Target="../ink/ink3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customXml" Target="../ink/ink3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49.png"/><Relationship Id="rId4" Type="http://schemas.openxmlformats.org/officeDocument/2006/relationships/customXml" Target="../ink/ink39.xml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47.xml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image" Target="../media/image60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5" Type="http://schemas.openxmlformats.org/officeDocument/2006/relationships/image" Target="../media/image61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customXml" Target="../ink/ink45.xml"/><Relationship Id="rId14" Type="http://schemas.openxmlformats.org/officeDocument/2006/relationships/customXml" Target="../ink/ink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.xml"/><Relationship Id="rId18" Type="http://schemas.openxmlformats.org/officeDocument/2006/relationships/image" Target="../media/image69.png"/><Relationship Id="rId26" Type="http://schemas.openxmlformats.org/officeDocument/2006/relationships/customXml" Target="../ink/ink60.xml"/><Relationship Id="rId3" Type="http://schemas.openxmlformats.org/officeDocument/2006/relationships/image" Target="../media/image90.png"/><Relationship Id="rId21" Type="http://schemas.openxmlformats.org/officeDocument/2006/relationships/customXml" Target="../ink/ink57.xml"/><Relationship Id="rId7" Type="http://schemas.openxmlformats.org/officeDocument/2006/relationships/image" Target="../media/image48.png"/><Relationship Id="rId12" Type="http://schemas.openxmlformats.org/officeDocument/2006/relationships/customXml" Target="../ink/ink52.xml"/><Relationship Id="rId17" Type="http://schemas.openxmlformats.org/officeDocument/2006/relationships/customXml" Target="../ink/ink55.xml"/><Relationship Id="rId25" Type="http://schemas.openxmlformats.org/officeDocument/2006/relationships/image" Target="../media/image72.png"/><Relationship Id="rId33" Type="http://schemas.openxmlformats.org/officeDocument/2006/relationships/customXml" Target="../ink/ink64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.png"/><Relationship Id="rId24" Type="http://schemas.openxmlformats.org/officeDocument/2006/relationships/customXml" Target="../ink/ink59.xml"/><Relationship Id="rId32" Type="http://schemas.openxmlformats.org/officeDocument/2006/relationships/image" Target="../media/image75.png"/><Relationship Id="rId5" Type="http://schemas.openxmlformats.org/officeDocument/2006/relationships/image" Target="../media/image46.png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28" Type="http://schemas.openxmlformats.org/officeDocument/2006/relationships/customXml" Target="../ink/ink61.xml"/><Relationship Id="rId10" Type="http://schemas.openxmlformats.org/officeDocument/2006/relationships/customXml" Target="../ink/ink51.xml"/><Relationship Id="rId19" Type="http://schemas.openxmlformats.org/officeDocument/2006/relationships/customXml" Target="../ink/ink56.xml"/><Relationship Id="rId31" Type="http://schemas.openxmlformats.org/officeDocument/2006/relationships/customXml" Target="../ink/ink63.xml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image" Target="../media/image73.png"/><Relationship Id="rId30" Type="http://schemas.openxmlformats.org/officeDocument/2006/relationships/customXml" Target="../ink/ink62.xml"/><Relationship Id="rId8" Type="http://schemas.openxmlformats.org/officeDocument/2006/relationships/customXml" Target="../ink/ink5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81.png"/><Relationship Id="rId3" Type="http://schemas.openxmlformats.org/officeDocument/2006/relationships/image" Target="../media/image63.png"/><Relationship Id="rId7" Type="http://schemas.openxmlformats.org/officeDocument/2006/relationships/image" Target="../media/image79.png"/><Relationship Id="rId12" Type="http://schemas.openxmlformats.org/officeDocument/2006/relationships/customXml" Target="../ink/ink68.xm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5.png"/><Relationship Id="rId5" Type="http://schemas.openxmlformats.org/officeDocument/2006/relationships/image" Target="../media/image65.png"/><Relationship Id="rId15" Type="http://schemas.openxmlformats.org/officeDocument/2006/relationships/image" Target="../media/image82.png"/><Relationship Id="rId10" Type="http://schemas.openxmlformats.org/officeDocument/2006/relationships/customXml" Target="../ink/ink67.xml"/><Relationship Id="rId4" Type="http://schemas.openxmlformats.org/officeDocument/2006/relationships/image" Target="../media/image64.png"/><Relationship Id="rId9" Type="http://schemas.openxmlformats.org/officeDocument/2006/relationships/image" Target="../media/image80.png"/><Relationship Id="rId14" Type="http://schemas.openxmlformats.org/officeDocument/2006/relationships/customXml" Target="../ink/ink6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6.png"/><Relationship Id="rId7" Type="http://schemas.openxmlformats.org/officeDocument/2006/relationships/customXml" Target="../ink/ink7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customXml" Target="../ink/ink7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customXml" Target="../ink/ink7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7.png"/><Relationship Id="rId10" Type="http://schemas.openxmlformats.org/officeDocument/2006/relationships/image" Target="../media/image97.png"/><Relationship Id="rId4" Type="http://schemas.openxmlformats.org/officeDocument/2006/relationships/image" Target="../media/image92.svg"/><Relationship Id="rId9" Type="http://schemas.openxmlformats.org/officeDocument/2006/relationships/customXml" Target="../ink/ink7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76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9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6.xml"/><Relationship Id="rId15" Type="http://schemas.openxmlformats.org/officeDocument/2006/relationships/customXml" Target="../ink/ink10.xml"/><Relationship Id="rId4" Type="http://schemas.openxmlformats.org/officeDocument/2006/relationships/image" Target="../media/image8.png"/><Relationship Id="rId9" Type="http://schemas.openxmlformats.org/officeDocument/2006/relationships/customXml" Target="../ink/ink8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customXml" Target="../ink/ink13.xml"/><Relationship Id="rId10" Type="http://schemas.openxmlformats.org/officeDocument/2006/relationships/customXml" Target="../ink/ink16.xml"/><Relationship Id="rId4" Type="http://schemas.openxmlformats.org/officeDocument/2006/relationships/image" Target="../media/image12.svg"/><Relationship Id="rId9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22.xml"/><Relationship Id="rId18" Type="http://schemas.openxmlformats.org/officeDocument/2006/relationships/image" Target="../media/image27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24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customXml" Target="../ink/ink20.xml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ustomXml" Target="../ink/ink29.xml"/><Relationship Id="rId3" Type="http://schemas.openxmlformats.org/officeDocument/2006/relationships/image" Target="../media/image17.png"/><Relationship Id="rId7" Type="http://schemas.openxmlformats.org/officeDocument/2006/relationships/customXml" Target="../ink/ink26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5.png"/><Relationship Id="rId4" Type="http://schemas.openxmlformats.org/officeDocument/2006/relationships/image" Target="../media/image18.svg"/><Relationship Id="rId9" Type="http://schemas.openxmlformats.org/officeDocument/2006/relationships/customXml" Target="../ink/ink27.xml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F9C4E9B-3D94-4F2A-98AF-58F41B649410}"/>
              </a:ext>
            </a:extLst>
          </p:cNvPr>
          <p:cNvCxnSpPr/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Diagram for a University Enterprise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F3C4F-CF32-4104-A221-A27D4040C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934"/>
          <a:stretch/>
        </p:blipFill>
        <p:spPr>
          <a:xfrm>
            <a:off x="1247095" y="863601"/>
            <a:ext cx="6464227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B5A8F-74D0-1347-526A-D605DEE8A247}"/>
              </a:ext>
            </a:extLst>
          </p:cNvPr>
          <p:cNvSpPr txBox="1"/>
          <p:nvPr/>
        </p:nvSpPr>
        <p:spPr>
          <a:xfrm>
            <a:off x="5034579" y="5702011"/>
            <a:ext cx="4582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every </a:t>
            </a:r>
            <a:r>
              <a:rPr kumimoji="1" lang="en-US" alt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course </a:t>
            </a:r>
            <a:r>
              <a:rPr kumimoji="1" lang="en-US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must have an associated dept.-total participation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49" y="1084263"/>
            <a:ext cx="7692069" cy="3555047"/>
          </a:xfrm>
        </p:spPr>
        <p:txBody>
          <a:bodyPr/>
          <a:lstStyle/>
          <a:p>
            <a:r>
              <a:rPr lang="en-US" altLang="en-US" sz="1700" dirty="0"/>
              <a:t>Procedural versus non-procedural, or declarative</a:t>
            </a:r>
          </a:p>
          <a:p>
            <a:r>
              <a:rPr lang="en-US" altLang="en-US" sz="1700" dirty="0"/>
              <a:t>“Pure” languages:</a:t>
            </a:r>
          </a:p>
          <a:p>
            <a:pPr lvl="1"/>
            <a:r>
              <a:rPr lang="en-US" altLang="en-US" sz="1700" dirty="0"/>
              <a:t>Relational algebra</a:t>
            </a:r>
          </a:p>
          <a:p>
            <a:pPr lvl="1"/>
            <a:r>
              <a:rPr lang="en-US" altLang="en-US" sz="1700" dirty="0"/>
              <a:t>Tuple relational calculus</a:t>
            </a:r>
          </a:p>
          <a:p>
            <a:pPr lvl="1"/>
            <a:r>
              <a:rPr lang="en-US" altLang="en-US" sz="1700" dirty="0"/>
              <a:t>Domain relational calculus</a:t>
            </a:r>
          </a:p>
          <a:p>
            <a:r>
              <a:rPr lang="en-US" altLang="en-US" sz="1700" dirty="0"/>
              <a:t>The above 3 pure languages are equivalent in computing power</a:t>
            </a:r>
          </a:p>
          <a:p>
            <a:r>
              <a:rPr lang="en-US" altLang="en-US" sz="1700" dirty="0"/>
              <a:t>We will concentrate in this chapter on 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</a:rPr>
              <a:t>relational algebra</a:t>
            </a:r>
          </a:p>
          <a:p>
            <a:pPr lvl="1"/>
            <a:r>
              <a:rPr lang="en-US" altLang="en-US" sz="1700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5E798EB-04F3-4093-9170-8F7467AE706A}"/>
                  </a:ext>
                </a:extLst>
              </p14:cNvPr>
              <p14:cNvContentPartPr/>
              <p14:nvPr/>
            </p14:nvContentPartPr>
            <p14:xfrm>
              <a:off x="3454960" y="1817764"/>
              <a:ext cx="53280" cy="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5E798EB-04F3-4093-9170-8F7467AE7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5960" y="1808764"/>
                <a:ext cx="70920" cy="9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13"/>
            <a:ext cx="7558903" cy="4876800"/>
          </a:xfrm>
        </p:spPr>
        <p:txBody>
          <a:bodyPr/>
          <a:lstStyle/>
          <a:p>
            <a:r>
              <a:rPr lang="en-US" altLang="en-US" sz="17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700" dirty="0"/>
              <a:t>Six basic operators</a:t>
            </a:r>
          </a:p>
          <a:p>
            <a:pPr lvl="1"/>
            <a:r>
              <a:rPr lang="en-US" altLang="en-US" sz="1700" dirty="0"/>
              <a:t>select: </a:t>
            </a:r>
            <a:r>
              <a:rPr kumimoji="0" lang="en-US" altLang="en-US" sz="1700" dirty="0">
                <a:sym typeface="Symbol" panose="05050102010706020507" pitchFamily="18" charset="2"/>
              </a:rPr>
              <a:t></a:t>
            </a:r>
            <a:endParaRPr lang="en-US" altLang="en-US" sz="1700" dirty="0"/>
          </a:p>
          <a:p>
            <a:pPr lvl="1"/>
            <a:r>
              <a:rPr lang="en-US" altLang="en-US" sz="1700" dirty="0"/>
              <a:t>project: </a:t>
            </a:r>
            <a:r>
              <a:rPr lang="en-US" altLang="en-US" sz="1700" dirty="0">
                <a:sym typeface="Symbol" panose="05050102010706020507" pitchFamily="18" charset="2"/>
              </a:rPr>
              <a:t></a:t>
            </a:r>
            <a:endParaRPr lang="en-US" altLang="en-US" sz="1700" dirty="0"/>
          </a:p>
          <a:p>
            <a:pPr lvl="1"/>
            <a:r>
              <a:rPr lang="en-US" altLang="en-US" sz="1700" dirty="0"/>
              <a:t>union: </a:t>
            </a:r>
            <a:r>
              <a:rPr lang="en-US" altLang="en-US" sz="1700" dirty="0">
                <a:sym typeface="Symbol" panose="05050102010706020507" pitchFamily="18" charset="2"/>
              </a:rPr>
              <a:t></a:t>
            </a:r>
            <a:endParaRPr lang="en-US" altLang="en-US" sz="1700" dirty="0"/>
          </a:p>
          <a:p>
            <a:pPr lvl="1"/>
            <a:r>
              <a:rPr lang="en-US" altLang="en-US" sz="1700" dirty="0"/>
              <a:t>set difference: </a:t>
            </a:r>
            <a:r>
              <a:rPr lang="en-US" altLang="en-US" sz="1700" i="1" dirty="0"/>
              <a:t>–</a:t>
            </a:r>
            <a:r>
              <a:rPr lang="en-US" altLang="en-US" sz="1700" dirty="0"/>
              <a:t> </a:t>
            </a:r>
          </a:p>
          <a:p>
            <a:pPr lvl="1"/>
            <a:r>
              <a:rPr lang="en-US" altLang="en-US" sz="1700" dirty="0"/>
              <a:t>Cartesian product: x</a:t>
            </a:r>
          </a:p>
          <a:p>
            <a:pPr lvl="1"/>
            <a:r>
              <a:rPr lang="en-US" altLang="en-US" sz="1700" dirty="0"/>
              <a:t>rename: </a:t>
            </a:r>
            <a:r>
              <a:rPr lang="en-US" altLang="en-US" sz="1700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/>
              <a:t>The  </a:t>
            </a:r>
            <a:r>
              <a:rPr lang="en-US" altLang="en-US" sz="1700" b="1" dirty="0"/>
              <a:t>selec</a:t>
            </a:r>
            <a:r>
              <a:rPr lang="en-US" altLang="en-US" sz="1700" dirty="0"/>
              <a:t>t operation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selects tuples that satisfy a given predicate</a:t>
            </a:r>
            <a:r>
              <a:rPr lang="en-US" altLang="en-US" sz="1700" dirty="0"/>
              <a:t>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sz="1700" dirty="0">
                <a:sym typeface="Symbol" panose="05050102010706020507" pitchFamily="18" charset="2"/>
              </a:rPr>
              <a:t>(</a:t>
            </a:r>
            <a:r>
              <a:rPr lang="en-US" altLang="en-US" sz="1700" i="1" dirty="0">
                <a:sym typeface="Symbol" panose="05050102010706020507" pitchFamily="18" charset="2"/>
              </a:rPr>
              <a:t>r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p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is called the </a:t>
            </a:r>
            <a:r>
              <a:rPr lang="en-US" altLang="en-US" sz="1700" b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r>
              <a:rPr lang="en-US" altLang="en-US" sz="1700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sz="1700" dirty="0">
                <a:sym typeface="Symbol" panose="05050102010706020507" pitchFamily="18" charset="2"/>
              </a:rPr>
            </a:br>
            <a:r>
              <a:rPr lang="en-US" altLang="en-US" sz="1700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EA259D-031F-4208-A7F2-A15AE516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858"/>
          <a:stretch/>
        </p:blipFill>
        <p:spPr>
          <a:xfrm>
            <a:off x="1735698" y="4125699"/>
            <a:ext cx="4932139" cy="12231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F9A2E8-C131-4E0C-84D1-97D9E15B6D1B}"/>
                  </a:ext>
                </a:extLst>
              </p14:cNvPr>
              <p14:cNvContentPartPr/>
              <p14:nvPr/>
            </p14:nvContentPartPr>
            <p14:xfrm>
              <a:off x="3755200" y="3567724"/>
              <a:ext cx="21240" cy="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F9A2E8-C131-4E0C-84D1-97D9E15B6D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560" y="3559084"/>
                <a:ext cx="38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6F4128-15AA-4A28-866F-6E6E9A7B1CDB}"/>
                  </a:ext>
                </a:extLst>
              </p14:cNvPr>
              <p14:cNvContentPartPr/>
              <p14:nvPr/>
            </p14:nvContentPartPr>
            <p14:xfrm>
              <a:off x="3784360" y="2768524"/>
              <a:ext cx="297000" cy="5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6F4128-15AA-4A28-866F-6E6E9A7B1C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5360" y="2759524"/>
                <a:ext cx="314640" cy="6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38873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We can combine several predicates into a larger predicate by using the </a:t>
            </a:r>
            <a:r>
              <a:rPr lang="en-US" altLang="en-US" sz="1700" dirty="0">
                <a:solidFill>
                  <a:srgbClr val="FF0000"/>
                </a:solidFill>
                <a:sym typeface="Symbol" panose="05050102010706020507" pitchFamily="18" charset="2"/>
              </a:rPr>
              <a:t>connectives</a:t>
            </a:r>
            <a:r>
              <a:rPr lang="en-US" altLang="en-US" sz="1700" dirty="0">
                <a:sym typeface="Symbol" panose="05050102010706020507" pitchFamily="18" charset="2"/>
              </a:rPr>
              <a:t>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                  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 (</a:t>
            </a:r>
            <a:r>
              <a:rPr lang="en-US" altLang="en-US" sz="1700" b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and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),  (</a:t>
            </a:r>
            <a:r>
              <a:rPr lang="en-US" altLang="en-US" sz="1700" b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or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),  (</a:t>
            </a:r>
            <a:r>
              <a:rPr lang="en-US" altLang="en-US" sz="1700" b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not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sz="1700" dirty="0">
                <a:sym typeface="Symbol" panose="05050102010706020507" pitchFamily="18" charset="2"/>
              </a:rPr>
            </a:br>
            <a:r>
              <a:rPr lang="en-US" altLang="en-US" sz="1700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&gt;</a:t>
            </a:r>
            <a:r>
              <a:rPr lang="en-US" altLang="ja-JP" sz="1700" i="1" dirty="0">
                <a:sym typeface="Symbol" panose="05050102010706020507" pitchFamily="18" charset="2"/>
              </a:rPr>
              <a:t> 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90,000</a:t>
            </a:r>
            <a:r>
              <a:rPr lang="en-US" altLang="ja-JP" sz="1700" i="1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The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department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  <a:endParaRPr lang="en-US" altLang="en-US" sz="1700" dirty="0">
              <a:sym typeface="Symbol" panose="05050102010706020507" pitchFamily="18" charset="2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67FE83-1E59-4590-9F49-CC76A8DEF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8" t="43077" r="58462" b="35499"/>
          <a:stretch/>
        </p:blipFill>
        <p:spPr bwMode="auto">
          <a:xfrm>
            <a:off x="5172639" y="5005494"/>
            <a:ext cx="2366010" cy="1249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10662C-CB78-4212-B405-39CF60D65501}"/>
                  </a:ext>
                </a:extLst>
              </p14:cNvPr>
              <p14:cNvContentPartPr/>
              <p14:nvPr/>
            </p14:nvContentPartPr>
            <p14:xfrm>
              <a:off x="6170800" y="4280524"/>
              <a:ext cx="95400" cy="9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10662C-CB78-4212-B405-39CF60D655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2160" y="4271524"/>
                <a:ext cx="113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92DDE1-D17F-4F88-8BF7-BFBFE3A9659A}"/>
                  </a:ext>
                </a:extLst>
              </p14:cNvPr>
              <p14:cNvContentPartPr/>
              <p14:nvPr/>
            </p14:nvContentPartPr>
            <p14:xfrm>
              <a:off x="2183800" y="3998284"/>
              <a:ext cx="13680" cy="4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92DDE1-D17F-4F88-8BF7-BFBFE3A965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160" y="3989284"/>
                <a:ext cx="313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EC9EA0-A94D-411F-B90E-207FB7C64759}"/>
                  </a:ext>
                </a:extLst>
              </p14:cNvPr>
              <p14:cNvContentPartPr/>
              <p14:nvPr/>
            </p14:nvContentPartPr>
            <p14:xfrm>
              <a:off x="3234280" y="4178644"/>
              <a:ext cx="74880" cy="45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EC9EA0-A94D-411F-B90E-207FB7C647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5280" y="4169644"/>
                <a:ext cx="925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BAAF04-66E0-4180-A561-A1BD01EE7F5A}"/>
                  </a:ext>
                </a:extLst>
              </p14:cNvPr>
              <p14:cNvContentPartPr/>
              <p14:nvPr/>
            </p14:nvContentPartPr>
            <p14:xfrm>
              <a:off x="2424640" y="5366284"/>
              <a:ext cx="79920" cy="32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BAAF04-66E0-4180-A561-A1BD01EE7F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5640" y="5357644"/>
                <a:ext cx="97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E0D5F8-2D97-4B0E-B116-02B18AAE59E1}"/>
                  </a:ext>
                </a:extLst>
              </p14:cNvPr>
              <p14:cNvContentPartPr/>
              <p14:nvPr/>
            </p14:nvContentPartPr>
            <p14:xfrm>
              <a:off x="5623960" y="505416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E0D5F8-2D97-4B0E-B116-02B18AAE5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5320" y="504516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83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sz="1700" dirty="0"/>
              <a:t>A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unary operation </a:t>
            </a:r>
            <a:r>
              <a:rPr lang="en-US" altLang="en-US" sz="1700" dirty="0"/>
              <a:t>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sz="1700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en-US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ja-JP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)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Font typeface="Monotype Sorts" charset="2"/>
              <a:buNone/>
              <a:tabLst>
                <a:tab pos="3257550" algn="ctr"/>
              </a:tabLst>
            </a:pPr>
            <a:r>
              <a:rPr lang="en-US" altLang="en-US" sz="1700" dirty="0"/>
              <a:t>	where </a:t>
            </a:r>
            <a:r>
              <a:rPr lang="en-US" altLang="en-US" sz="1700" i="1" dirty="0"/>
              <a:t>A</a:t>
            </a:r>
            <a:r>
              <a:rPr lang="en-US" altLang="en-US" sz="1700" i="1" baseline="-25000" dirty="0"/>
              <a:t>1</a:t>
            </a:r>
            <a:r>
              <a:rPr lang="en-US" altLang="en-US" sz="1700" i="1" dirty="0"/>
              <a:t>, A</a:t>
            </a:r>
            <a:r>
              <a:rPr lang="en-US" altLang="en-US" sz="1700" i="1" baseline="-25000" dirty="0"/>
              <a:t>2</a:t>
            </a:r>
            <a:r>
              <a:rPr lang="en-US" altLang="en-US" sz="1700" dirty="0"/>
              <a:t>,  …,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k</a:t>
            </a:r>
            <a:r>
              <a:rPr lang="en-US" altLang="en-US" sz="1700" dirty="0"/>
              <a:t>  are attribute names and </a:t>
            </a:r>
            <a:r>
              <a:rPr lang="en-US" altLang="en-US" sz="1700" i="1" dirty="0"/>
              <a:t>r</a:t>
            </a:r>
            <a:r>
              <a:rPr lang="en-US" altLang="en-US" sz="1700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The result is defined as the relation of </a:t>
            </a:r>
            <a:r>
              <a:rPr lang="en-US" altLang="en-US" sz="1700" i="1" dirty="0"/>
              <a:t>k</a:t>
            </a:r>
            <a:r>
              <a:rPr lang="en-US" altLang="en-US" sz="1700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Duplicate rows removed from result, since relations are sets</a:t>
            </a:r>
          </a:p>
          <a:p>
            <a:pPr>
              <a:tabLst>
                <a:tab pos="3257550" algn="ctr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∏</a:t>
            </a:r>
            <a:r>
              <a:rPr lang="en-US" sz="1800" i="1" baseline="-25000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ID,name,salary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(Instructor)</a:t>
            </a:r>
          </a:p>
          <a:p>
            <a:pPr>
              <a:tabLst>
                <a:tab pos="3257550" algn="ctr"/>
              </a:tabLst>
            </a:pPr>
            <a:endParaRPr lang="en-US" altLang="en-US" sz="17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29BEE6-FF2A-4A5C-B867-C7515ED03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43532" r="61539" b="35043"/>
          <a:stretch/>
        </p:blipFill>
        <p:spPr bwMode="auto">
          <a:xfrm>
            <a:off x="4572000" y="4514533"/>
            <a:ext cx="2405380" cy="1440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Project Operation Example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13"/>
            <a:ext cx="7912353" cy="1567751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sz="1700" dirty="0"/>
              <a:t>Example: eliminate the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 attribute of </a:t>
            </a:r>
            <a:r>
              <a:rPr lang="en-US" altLang="en-US" sz="1700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Query</a:t>
            </a:r>
            <a:r>
              <a:rPr lang="en-US" altLang="en-US" sz="1700" i="1" dirty="0"/>
              <a:t>:</a:t>
            </a:r>
            <a:br>
              <a:rPr lang="en-US" altLang="en-US" sz="1700" dirty="0"/>
            </a:br>
            <a:r>
              <a:rPr lang="en-US" altLang="en-US" sz="800" dirty="0"/>
              <a:t> </a:t>
            </a:r>
            <a:br>
              <a:rPr lang="en-US" altLang="en-US" sz="1700" dirty="0"/>
            </a:br>
            <a:r>
              <a:rPr lang="en-US" altLang="en-US" sz="1700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Result:</a:t>
            </a:r>
            <a:br>
              <a:rPr lang="en-US" altLang="en-US" sz="1700" dirty="0"/>
            </a:br>
            <a:endParaRPr lang="en-US" altLang="en-US" sz="17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A827ED-B175-4A55-B05F-235A354E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823"/>
          <a:stretch/>
        </p:blipFill>
        <p:spPr>
          <a:xfrm>
            <a:off x="2386431" y="2422578"/>
            <a:ext cx="4216669" cy="37498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242035"/>
            <a:ext cx="7558786" cy="3720109"/>
          </a:xfrm>
        </p:spPr>
        <p:txBody>
          <a:bodyPr/>
          <a:lstStyle/>
          <a:p>
            <a:r>
              <a:rPr lang="en-US" altLang="en-US" sz="1700" dirty="0"/>
              <a:t>The result of a relational-algebra operation is relation  and therefore of relational-algebra operations can be composed together into a </a:t>
            </a:r>
            <a:r>
              <a:rPr lang="en-US" altLang="en-US" sz="1700" b="1" dirty="0"/>
              <a:t>relational-algebra expression</a:t>
            </a:r>
            <a:r>
              <a:rPr lang="en-US" altLang="en-US" sz="1700" dirty="0"/>
              <a:t>.</a:t>
            </a:r>
          </a:p>
          <a:p>
            <a:r>
              <a:rPr lang="en-US" altLang="en-US" sz="1700" dirty="0"/>
              <a:t>Consider  the query -- 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</a:rPr>
              <a:t>Find the </a:t>
            </a:r>
            <a:r>
              <a:rPr lang="en-US" altLang="en-US" sz="1700" b="1" dirty="0">
                <a:solidFill>
                  <a:schemeClr val="bg1">
                    <a:lumMod val="50000"/>
                  </a:schemeClr>
                </a:solidFill>
              </a:rPr>
              <a:t>names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</a:rPr>
              <a:t>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sz="1700" dirty="0">
                <a:sym typeface="Symbol" panose="05050102010706020507" pitchFamily="18" charset="2"/>
              </a:rPr>
              <a:t>          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516E-4ABA-4AAF-8305-A81AE4A7A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2" t="43761" r="52565" b="46439"/>
          <a:stretch/>
        </p:blipFill>
        <p:spPr bwMode="auto">
          <a:xfrm>
            <a:off x="3560127" y="4489703"/>
            <a:ext cx="4105029" cy="777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B4227-34FE-4A7C-93F3-8D9A3B00E048}"/>
                  </a:ext>
                </a:extLst>
              </p14:cNvPr>
              <p14:cNvContentPartPr/>
              <p14:nvPr/>
            </p14:nvContentPartPr>
            <p14:xfrm>
              <a:off x="4838800" y="4581484"/>
              <a:ext cx="50040" cy="2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B4227-34FE-4A7C-93F3-8D9A3B00E0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160" y="4572484"/>
                <a:ext cx="67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14502F-786C-4902-B5BB-CDB767D2716E}"/>
                  </a:ext>
                </a:extLst>
              </p14:cNvPr>
              <p14:cNvContentPartPr/>
              <p14:nvPr/>
            </p14:nvContentPartPr>
            <p14:xfrm>
              <a:off x="5070280" y="4863724"/>
              <a:ext cx="11880" cy="80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14502F-786C-4902-B5BB-CDB767D271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1280" y="4854724"/>
                <a:ext cx="295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2A5309-F8DF-495D-B03A-F48DA662D3EF}"/>
                  </a:ext>
                </a:extLst>
              </p14:cNvPr>
              <p14:cNvContentPartPr/>
              <p14:nvPr/>
            </p14:nvContentPartPr>
            <p14:xfrm>
              <a:off x="3804520" y="2971924"/>
              <a:ext cx="28800" cy="93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2A5309-F8DF-495D-B03A-F48DA662D3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5520" y="2963284"/>
                <a:ext cx="46440" cy="11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65721"/>
            <a:ext cx="7709825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sz="1700" dirty="0"/>
              <a:t>The Cartesian-product operation (denoted by X)  allows us </a:t>
            </a:r>
            <a:r>
              <a:rPr lang="en-US" altLang="en-US" sz="1700" dirty="0">
                <a:solidFill>
                  <a:srgbClr val="FF0000"/>
                </a:solidFill>
              </a:rPr>
              <a:t>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sz="1700" dirty="0"/>
              <a:t>Example: the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Cartesian product of the relations 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instructor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 and t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eaches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en-US" sz="1700" dirty="0"/>
              <a:t>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sz="1700" i="1" dirty="0"/>
              <a:t>                instructor</a:t>
            </a:r>
            <a:r>
              <a:rPr lang="en-US" altLang="en-US" sz="1700" dirty="0"/>
              <a:t>  X  </a:t>
            </a:r>
            <a:r>
              <a:rPr lang="en-US" altLang="en-US" sz="1700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sz="1700" dirty="0"/>
              <a:t>We 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</a:rPr>
              <a:t>construct a tuple of the result out of each possible pair of tuples</a:t>
            </a:r>
            <a:r>
              <a:rPr lang="en-US" altLang="en-US" sz="1700" dirty="0"/>
              <a:t>: one from the 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relation and one from the </a:t>
            </a:r>
            <a:r>
              <a:rPr lang="en-US" altLang="en-US" sz="1700" i="1" dirty="0"/>
              <a:t>teaches</a:t>
            </a:r>
            <a:r>
              <a:rPr lang="en-US" altLang="en-US" sz="1700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sz="1700" dirty="0"/>
              <a:t>Since the instructor</a:t>
            </a:r>
            <a:r>
              <a:rPr lang="en-US" altLang="en-US" sz="1700" i="1" dirty="0"/>
              <a:t> ID </a:t>
            </a:r>
            <a:r>
              <a:rPr lang="en-US" altLang="en-US" sz="1700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instructor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</a:rPr>
              <a:t>.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ID</a:t>
            </a:r>
          </a:p>
          <a:p>
            <a:pPr lvl="1">
              <a:tabLst>
                <a:tab pos="3149600" algn="ctr"/>
              </a:tabLst>
            </a:pP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2C88CE-EDE5-4E06-BEA4-BB66F2322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43532" r="73076" b="41425"/>
          <a:stretch/>
        </p:blipFill>
        <p:spPr bwMode="auto">
          <a:xfrm>
            <a:off x="569383" y="5250039"/>
            <a:ext cx="1028700" cy="1043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0E4F49-59B9-4A4A-ADEB-ED2E97EE1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2" t="42393" r="75769" b="43476"/>
          <a:stretch/>
        </p:blipFill>
        <p:spPr bwMode="auto">
          <a:xfrm>
            <a:off x="2669222" y="5327509"/>
            <a:ext cx="800100" cy="1102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23506-6EC6-4EB4-ABF9-36F1C56A4B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4" t="48547" r="67179" b="26154"/>
          <a:stretch/>
        </p:blipFill>
        <p:spPr bwMode="auto">
          <a:xfrm>
            <a:off x="5006008" y="4559723"/>
            <a:ext cx="1935480" cy="1901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</a:t>
            </a:r>
            <a:r>
              <a:rPr lang="en-US" altLang="en-US" sz="2800" i="1" dirty="0"/>
              <a:t>  instructor</a:t>
            </a:r>
            <a:r>
              <a:rPr lang="en-US" altLang="en-US" sz="2800" dirty="0"/>
              <a:t>  </a:t>
            </a:r>
            <a:r>
              <a:rPr lang="en-US" altLang="en-US" sz="2400" dirty="0"/>
              <a:t>X</a:t>
            </a:r>
            <a:r>
              <a:rPr lang="en-US" altLang="en-US" sz="2800" dirty="0"/>
              <a:t>  </a:t>
            </a:r>
            <a:r>
              <a:rPr lang="en-US" altLang="en-US" sz="2800" i="1" dirty="0"/>
              <a:t>teaches  table</a:t>
            </a:r>
            <a:endParaRPr lang="en-US" altLang="en-US"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25A146-DF78-4629-A7BE-AFD77542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2" b="6551"/>
          <a:stretch/>
        </p:blipFill>
        <p:spPr>
          <a:xfrm>
            <a:off x="1669591" y="727075"/>
            <a:ext cx="5459492" cy="59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r>
              <a:rPr lang="en-US" altLang="en-US" sz="2800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104900"/>
            <a:ext cx="7496760" cy="2772156"/>
          </a:xfrm>
        </p:spPr>
        <p:txBody>
          <a:bodyPr lIns="90488" tIns="44450" rIns="90488" bIns="44450"/>
          <a:lstStyle/>
          <a:p>
            <a:r>
              <a:rPr lang="en-US" altLang="en-US" sz="1700" dirty="0"/>
              <a:t>Structure of Relational Databases</a:t>
            </a:r>
          </a:p>
          <a:p>
            <a:r>
              <a:rPr lang="en-US" altLang="en-US" sz="1700" dirty="0"/>
              <a:t>Database Schema</a:t>
            </a:r>
          </a:p>
          <a:p>
            <a:r>
              <a:rPr lang="en-US" altLang="en-US" sz="1700" dirty="0"/>
              <a:t>Keys</a:t>
            </a:r>
          </a:p>
          <a:p>
            <a:r>
              <a:rPr lang="en-US" altLang="en-US" sz="1700" dirty="0"/>
              <a:t>Schema Diagrams</a:t>
            </a:r>
          </a:p>
          <a:p>
            <a:r>
              <a:rPr lang="en-US" altLang="en-US" sz="1700" dirty="0"/>
              <a:t>Relational Query Languages</a:t>
            </a:r>
          </a:p>
          <a:p>
            <a:r>
              <a:rPr lang="en-US" altLang="en-US" sz="1700" dirty="0"/>
              <a:t>The Relational Algebra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126681"/>
            <a:ext cx="7631938" cy="466451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sz="1700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sz="1700" i="1" dirty="0"/>
              <a:t>                    instructor</a:t>
            </a:r>
            <a:r>
              <a:rPr lang="en-US" altLang="en-US" sz="1700" dirty="0"/>
              <a:t>  X  </a:t>
            </a:r>
            <a:r>
              <a:rPr lang="en-US" altLang="en-US" sz="1700" i="1" dirty="0"/>
              <a:t>teaches</a:t>
            </a:r>
            <a:endParaRPr lang="en-US" altLang="en-US" sz="1700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sz="1700" dirty="0"/>
              <a:t>     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associates every  tuple of  instructor with every tuple of teaches</a:t>
            </a:r>
            <a:r>
              <a:rPr lang="en-US" altLang="en-US" sz="1700" dirty="0"/>
              <a:t>.</a:t>
            </a:r>
          </a:p>
          <a:p>
            <a:pPr lvl="1"/>
            <a:r>
              <a:rPr lang="en-US" altLang="en-US" sz="1700" dirty="0"/>
              <a:t>Most of the resulting rows have </a:t>
            </a:r>
            <a:r>
              <a:rPr lang="en-US" altLang="en-US" sz="1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about instructors who did NOT teach a particular course</a:t>
            </a:r>
            <a:r>
              <a:rPr lang="en-US" altLang="en-US" sz="1700" dirty="0"/>
              <a:t>. </a:t>
            </a:r>
          </a:p>
          <a:p>
            <a:r>
              <a:rPr lang="en-US" altLang="en-US" sz="1700" dirty="0"/>
              <a:t>To get only those tuples of  “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 X  </a:t>
            </a:r>
            <a:r>
              <a:rPr lang="en-US" altLang="en-US" sz="1700" i="1" dirty="0"/>
              <a:t>teaches</a:t>
            </a:r>
            <a:r>
              <a:rPr lang="en-US" altLang="en-US" sz="1700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  </a:t>
            </a:r>
            <a:r>
              <a:rPr lang="en-US" altLang="ja-JP" sz="1700" dirty="0">
                <a:sym typeface="Symbol" panose="05050102010706020507" pitchFamily="18" charset="2"/>
              </a:rPr>
              <a:t>x</a:t>
            </a:r>
            <a:r>
              <a:rPr lang="en-US" altLang="ja-JP" sz="1700" i="1" dirty="0">
                <a:sym typeface="Symbol" panose="05050102010706020507" pitchFamily="18" charset="2"/>
              </a:rPr>
              <a:t> teaches 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sz="1700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 X  </a:t>
            </a:r>
            <a:r>
              <a:rPr lang="en-US" altLang="en-US" sz="1700" i="1" dirty="0"/>
              <a:t>teaches” </a:t>
            </a:r>
            <a:r>
              <a:rPr lang="en-US" altLang="ja-JP" sz="1700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sz="1700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9B25C5-AC90-4A7C-B41B-D678C0B140E9}"/>
                  </a:ext>
                </a:extLst>
              </p14:cNvPr>
              <p14:cNvContentPartPr/>
              <p14:nvPr/>
            </p14:nvContentPartPr>
            <p14:xfrm>
              <a:off x="4508320" y="375204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9B25C5-AC90-4A7C-B41B-D678C0B14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320" y="37430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7ECC73-7AE6-47B2-B378-23CB68BF47B6}"/>
                  </a:ext>
                </a:extLst>
              </p14:cNvPr>
              <p14:cNvContentPartPr/>
              <p14:nvPr/>
            </p14:nvContentPartPr>
            <p14:xfrm>
              <a:off x="1565680" y="3767164"/>
              <a:ext cx="4320" cy="5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7ECC73-7AE6-47B2-B378-23CB68BF47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040" y="3758164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1F5E0E-DE1B-4B7E-BCCB-C6C3E7665546}"/>
                  </a:ext>
                </a:extLst>
              </p14:cNvPr>
              <p14:cNvContentPartPr/>
              <p14:nvPr/>
            </p14:nvContentPartPr>
            <p14:xfrm>
              <a:off x="1424200" y="3871204"/>
              <a:ext cx="723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1F5E0E-DE1B-4B7E-BCCB-C6C3E76655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5200" y="3862564"/>
                <a:ext cx="900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F4A0CC7-40F3-4D27-BA9D-A70DE0A49F59}"/>
              </a:ext>
            </a:extLst>
          </p:cNvPr>
          <p:cNvGrpSpPr/>
          <p:nvPr/>
        </p:nvGrpSpPr>
        <p:grpSpPr>
          <a:xfrm>
            <a:off x="2268400" y="3881284"/>
            <a:ext cx="189360" cy="69480"/>
            <a:chOff x="2268400" y="3881284"/>
            <a:chExt cx="18936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C35983-AA2C-4A07-A39B-CD0EC739A355}"/>
                    </a:ext>
                  </a:extLst>
                </p14:cNvPr>
                <p14:cNvContentPartPr/>
                <p14:nvPr/>
              </p14:nvContentPartPr>
              <p14:xfrm>
                <a:off x="2376760" y="3925204"/>
                <a:ext cx="81000" cy="1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C35983-AA2C-4A07-A39B-CD0EC739A3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67760" y="3916564"/>
                  <a:ext cx="9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6A2DDD-F8E7-4F53-858F-11D21E92CB50}"/>
                    </a:ext>
                  </a:extLst>
                </p14:cNvPr>
                <p14:cNvContentPartPr/>
                <p14:nvPr/>
              </p14:nvContentPartPr>
              <p14:xfrm>
                <a:off x="2291440" y="3918364"/>
                <a:ext cx="15372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6A2DDD-F8E7-4F53-858F-11D21E92CB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2440" y="3909724"/>
                  <a:ext cx="171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0E9549-6933-41BC-AE49-F2D0656BE01C}"/>
                    </a:ext>
                  </a:extLst>
                </p14:cNvPr>
                <p14:cNvContentPartPr/>
                <p14:nvPr/>
              </p14:nvContentPartPr>
              <p14:xfrm>
                <a:off x="2291080" y="391836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0E9549-6933-41BC-AE49-F2D0656BE0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82080" y="39097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F19C61-6988-42B7-8ADA-3862379B26D6}"/>
                    </a:ext>
                  </a:extLst>
                </p14:cNvPr>
                <p14:cNvContentPartPr/>
                <p14:nvPr/>
              </p14:nvContentPartPr>
              <p14:xfrm>
                <a:off x="2268400" y="3881284"/>
                <a:ext cx="1044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F19C61-6988-42B7-8ADA-3862379B26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9400" y="3872644"/>
                  <a:ext cx="2808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5DA1AD-B4B6-4BAE-9A07-FFB123867C01}"/>
                  </a:ext>
                </a:extLst>
              </p14:cNvPr>
              <p14:cNvContentPartPr/>
              <p14:nvPr/>
            </p14:nvContentPartPr>
            <p14:xfrm>
              <a:off x="3075520" y="3790204"/>
              <a:ext cx="540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5DA1AD-B4B6-4BAE-9A07-FFB123867C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66520" y="3781564"/>
                <a:ext cx="23040" cy="3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09"/>
            <a:ext cx="7436866" cy="848423"/>
          </a:xfrm>
        </p:spPr>
        <p:txBody>
          <a:bodyPr/>
          <a:lstStyle/>
          <a:p>
            <a:r>
              <a:rPr lang="en-US" altLang="en-US" sz="1700" dirty="0"/>
              <a:t>The</a:t>
            </a:r>
            <a:r>
              <a:rPr lang="en-US" altLang="en-US" sz="1700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  </a:t>
            </a:r>
            <a:r>
              <a:rPr lang="en-US" altLang="ja-JP" sz="1700" dirty="0">
                <a:sym typeface="Symbol" panose="05050102010706020507" pitchFamily="18" charset="2"/>
              </a:rPr>
              <a:t>x</a:t>
            </a:r>
            <a:r>
              <a:rPr lang="en-US" altLang="ja-JP" sz="1700" i="1" dirty="0">
                <a:sym typeface="Symbol" panose="05050102010706020507" pitchFamily="18" charset="2"/>
              </a:rPr>
              <a:t> teaches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  <a:r>
              <a:rPr lang="en-US" altLang="en-US" sz="1700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514E8B-ADB7-4B47-B765-99E7784E8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878"/>
          <a:stretch/>
        </p:blipFill>
        <p:spPr>
          <a:xfrm>
            <a:off x="1716396" y="1926334"/>
            <a:ext cx="7416310" cy="41345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AA1378F-2D27-0173-1829-4BB29B6F5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823"/>
          <a:stretch/>
        </p:blipFill>
        <p:spPr>
          <a:xfrm>
            <a:off x="-1218261" y="2384265"/>
            <a:ext cx="3619400" cy="3218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8350" y="1138873"/>
                <a:ext cx="7644131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sz="1700" dirty="0"/>
                  <a:t>The </a:t>
                </a:r>
                <a:r>
                  <a:rPr lang="en-US" altLang="en-US" sz="1700" b="1" dirty="0"/>
                  <a:t>join </a:t>
                </a:r>
                <a:r>
                  <a:rPr lang="en-US" altLang="en-US" sz="1700" dirty="0"/>
                  <a:t>operation allows us to combine  a select operation and a  </a:t>
                </a:r>
                <a:r>
                  <a:rPr lang="en-US" altLang="en-US" sz="1700" b="1" dirty="0"/>
                  <a:t> </a:t>
                </a:r>
                <a:r>
                  <a:rPr lang="en-US" altLang="en-US" sz="1700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sz="1700" dirty="0"/>
                  <a:t>Consider relations </a:t>
                </a:r>
                <a:r>
                  <a:rPr lang="en-US" altLang="en-US" sz="1700" i="1" dirty="0"/>
                  <a:t>r </a:t>
                </a:r>
                <a:r>
                  <a:rPr lang="en-US" altLang="en-US" sz="1700" dirty="0"/>
                  <a:t>(</a:t>
                </a:r>
                <a:r>
                  <a:rPr lang="en-US" altLang="en-US" sz="1700" i="1" dirty="0"/>
                  <a:t>R</a:t>
                </a:r>
                <a:r>
                  <a:rPr lang="en-US" altLang="en-US" sz="1700" dirty="0"/>
                  <a:t>) and </a:t>
                </a:r>
                <a:r>
                  <a:rPr lang="en-US" altLang="en-US" sz="1700" i="1" dirty="0"/>
                  <a:t>s </a:t>
                </a:r>
                <a:r>
                  <a:rPr lang="en-US" altLang="en-US" sz="1700" dirty="0"/>
                  <a:t>(</a:t>
                </a:r>
                <a:r>
                  <a:rPr lang="en-US" altLang="en-US" sz="1700" i="1" dirty="0"/>
                  <a:t>S</a:t>
                </a:r>
                <a:r>
                  <a:rPr lang="en-US" altLang="en-US" sz="1700" dirty="0"/>
                  <a:t>)</a:t>
                </a:r>
              </a:p>
              <a:p>
                <a:r>
                  <a:rPr lang="en-US" altLang="en-US" sz="17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7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7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700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7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700" i="1" dirty="0">
                    <a:sym typeface="Symbol" panose="05050102010706020507" pitchFamily="18" charset="2"/>
                  </a:rPr>
                  <a:t>                  </a:t>
                </a: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 </a:t>
                </a:r>
                <a:r>
                  <a:rPr lang="en-US" altLang="ja-JP" sz="17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7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7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7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7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7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7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7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sz="1700" i="1" dirty="0"/>
                  <a:t>teaches</a:t>
                </a:r>
                <a:r>
                  <a:rPr lang="en-US" sz="1700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8350" y="1138873"/>
                <a:ext cx="7644131" cy="4823015"/>
              </a:xfrm>
              <a:blipFill>
                <a:blip r:embed="rId3"/>
                <a:stretch>
                  <a:fillRect l="-558" t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7500F2-DD50-4F2D-8479-4949DED0C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0" t="43077" r="67180" b="45299"/>
          <a:stretch/>
        </p:blipFill>
        <p:spPr bwMode="auto">
          <a:xfrm>
            <a:off x="6140662" y="5463399"/>
            <a:ext cx="1807210" cy="830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D1FCF8-2456-4094-9D61-4951B3E5F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90" t="43532" r="73076" b="41425"/>
          <a:stretch/>
        </p:blipFill>
        <p:spPr bwMode="auto">
          <a:xfrm>
            <a:off x="569383" y="5250039"/>
            <a:ext cx="1028700" cy="1043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3CE7C2-4155-4028-9AB1-CDA6A279BC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62" t="42393" r="75769" b="43476"/>
          <a:stretch/>
        </p:blipFill>
        <p:spPr bwMode="auto">
          <a:xfrm>
            <a:off x="2669222" y="5327509"/>
            <a:ext cx="800100" cy="1102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B7F478-2BD7-4338-8C86-887C75B88480}"/>
              </a:ext>
            </a:extLst>
          </p:cNvPr>
          <p:cNvSpPr txBox="1"/>
          <p:nvPr/>
        </p:nvSpPr>
        <p:spPr>
          <a:xfrm>
            <a:off x="1568662" y="637368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R1.C=R2.D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32AECD-F3DD-455B-BD0F-18AA94BD1B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4" t="48547" r="67179" b="26154"/>
          <a:stretch/>
        </p:blipFill>
        <p:spPr bwMode="auto">
          <a:xfrm>
            <a:off x="6477001" y="2681605"/>
            <a:ext cx="1935480" cy="1901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7EC34-8214-4B9F-B391-7124964C5C6A}"/>
              </a:ext>
            </a:extLst>
          </p:cNvPr>
          <p:cNvGrpSpPr/>
          <p:nvPr/>
        </p:nvGrpSpPr>
        <p:grpSpPr>
          <a:xfrm>
            <a:off x="2029360" y="3055444"/>
            <a:ext cx="143640" cy="49680"/>
            <a:chOff x="2029360" y="3055444"/>
            <a:chExt cx="14364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A6C30C-F2AB-41B7-9572-26C3DF5D0062}"/>
                    </a:ext>
                  </a:extLst>
                </p14:cNvPr>
                <p14:cNvContentPartPr/>
                <p14:nvPr/>
              </p14:nvContentPartPr>
              <p14:xfrm>
                <a:off x="2160040" y="3084604"/>
                <a:ext cx="12960" cy="2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A6C30C-F2AB-41B7-9572-26C3DF5D00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1040" y="3075604"/>
                  <a:ext cx="30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2E123E-FE8C-47C7-9E47-ECD38DA8F6AF}"/>
                    </a:ext>
                  </a:extLst>
                </p14:cNvPr>
                <p14:cNvContentPartPr/>
                <p14:nvPr/>
              </p14:nvContentPartPr>
              <p14:xfrm>
                <a:off x="2029360" y="3072004"/>
                <a:ext cx="4680" cy="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2E123E-FE8C-47C7-9E47-ECD38DA8F6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0720" y="3063004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C79E20-35D0-485F-928A-A3201A8E270B}"/>
                    </a:ext>
                  </a:extLst>
                </p14:cNvPr>
                <p14:cNvContentPartPr/>
                <p14:nvPr/>
              </p14:nvContentPartPr>
              <p14:xfrm>
                <a:off x="2041960" y="3055444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C79E20-35D0-485F-928A-A3201A8E27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3320" y="30468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4D5108-0C58-4107-BD92-53B0FE805633}"/>
                  </a:ext>
                </a:extLst>
              </p14:cNvPr>
              <p14:cNvContentPartPr/>
              <p14:nvPr/>
            </p14:nvContentPartPr>
            <p14:xfrm>
              <a:off x="1932520" y="3923404"/>
              <a:ext cx="29160" cy="4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4D5108-0C58-4107-BD92-53B0FE8056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3880" y="3914404"/>
                <a:ext cx="468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4622A9D-087A-4052-AB38-A5F2EA7C4016}"/>
                  </a:ext>
                </a:extLst>
              </p14:cNvPr>
              <p14:cNvContentPartPr/>
              <p14:nvPr/>
            </p14:nvContentPartPr>
            <p14:xfrm>
              <a:off x="2449840" y="3924124"/>
              <a:ext cx="11880" cy="4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4622A9D-087A-4052-AB38-A5F2EA7C40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40840" y="3915124"/>
                <a:ext cx="295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3A83BB6-38AF-41C1-9154-2A927610CA45}"/>
                  </a:ext>
                </a:extLst>
              </p14:cNvPr>
              <p14:cNvContentPartPr/>
              <p14:nvPr/>
            </p14:nvContentPartPr>
            <p14:xfrm>
              <a:off x="2917120" y="4001884"/>
              <a:ext cx="76680" cy="7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3A83BB6-38AF-41C1-9154-2A927610CA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480" y="3993244"/>
                <a:ext cx="943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EA9C77-4BCF-4D33-AA1D-317E99FEBF3B}"/>
                  </a:ext>
                </a:extLst>
              </p14:cNvPr>
              <p14:cNvContentPartPr/>
              <p14:nvPr/>
            </p14:nvContentPartPr>
            <p14:xfrm>
              <a:off x="4537120" y="3969844"/>
              <a:ext cx="37080" cy="31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EA9C77-4BCF-4D33-AA1D-317E99FEBF3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8480" y="3961204"/>
                <a:ext cx="54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2F0062-A66B-4723-9950-2F765BB518F0}"/>
                  </a:ext>
                </a:extLst>
              </p14:cNvPr>
              <p14:cNvContentPartPr/>
              <p14:nvPr/>
            </p14:nvContentPartPr>
            <p14:xfrm>
              <a:off x="5412280" y="3824764"/>
              <a:ext cx="12240" cy="16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2F0062-A66B-4723-9950-2F765BB518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3640" y="3816124"/>
                <a:ext cx="29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352540A-AED9-4233-BC2B-34E7E6D909F4}"/>
              </a:ext>
            </a:extLst>
          </p:cNvPr>
          <p:cNvGrpSpPr/>
          <p:nvPr/>
        </p:nvGrpSpPr>
        <p:grpSpPr>
          <a:xfrm>
            <a:off x="5050480" y="4737724"/>
            <a:ext cx="28440" cy="45720"/>
            <a:chOff x="5050480" y="4737724"/>
            <a:chExt cx="28440" cy="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C3A1D77-A281-4408-8F48-5D053065F9F3}"/>
                    </a:ext>
                  </a:extLst>
                </p14:cNvPr>
                <p14:cNvContentPartPr/>
                <p14:nvPr/>
              </p14:nvContentPartPr>
              <p14:xfrm>
                <a:off x="5070280" y="4783084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C3A1D77-A281-4408-8F48-5D053065F9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1280" y="47744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19CD5C-0545-4D97-8451-F7CD29D2AE61}"/>
                    </a:ext>
                  </a:extLst>
                </p14:cNvPr>
                <p14:cNvContentPartPr/>
                <p14:nvPr/>
              </p14:nvContentPartPr>
              <p14:xfrm>
                <a:off x="5050480" y="4737724"/>
                <a:ext cx="28440" cy="2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19CD5C-0545-4D97-8451-F7CD29D2AE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41480" y="4729084"/>
                  <a:ext cx="4608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6A41131-A692-4A2A-89A0-B34CEDDF37BD}"/>
                  </a:ext>
                </a:extLst>
              </p14:cNvPr>
              <p14:cNvContentPartPr/>
              <p14:nvPr/>
            </p14:nvContentPartPr>
            <p14:xfrm>
              <a:off x="5002600" y="4856524"/>
              <a:ext cx="27000" cy="40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6A41131-A692-4A2A-89A0-B34CEDDF37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3960" y="4847884"/>
                <a:ext cx="44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E0E657B-2EF7-480B-B531-C31FC384C756}"/>
                  </a:ext>
                </a:extLst>
              </p14:cNvPr>
              <p14:cNvContentPartPr/>
              <p14:nvPr/>
            </p14:nvContentPartPr>
            <p14:xfrm>
              <a:off x="1305760" y="5301124"/>
              <a:ext cx="32040" cy="9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E0E657B-2EF7-480B-B531-C31FC384C7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6760" y="5292124"/>
                <a:ext cx="49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996582-E620-43D4-9372-566536263EA4}"/>
                  </a:ext>
                </a:extLst>
              </p14:cNvPr>
              <p14:cNvContentPartPr/>
              <p14:nvPr/>
            </p14:nvContentPartPr>
            <p14:xfrm>
              <a:off x="1395040" y="518340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996582-E620-43D4-9372-566536263E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86400" y="51747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C541DAF-BAE5-43DF-AE85-B3FE20599F28}"/>
                  </a:ext>
                </a:extLst>
              </p14:cNvPr>
              <p14:cNvContentPartPr/>
              <p14:nvPr/>
            </p14:nvContentPartPr>
            <p14:xfrm>
              <a:off x="7135960" y="4493284"/>
              <a:ext cx="66600" cy="39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C541DAF-BAE5-43DF-AE85-B3FE20599F2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27320" y="4484644"/>
                <a:ext cx="84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5B86A35-498B-4B38-B095-58673D0020CA}"/>
                  </a:ext>
                </a:extLst>
              </p14:cNvPr>
              <p14:cNvContentPartPr/>
              <p14:nvPr/>
            </p14:nvContentPartPr>
            <p14:xfrm>
              <a:off x="2738200" y="587460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5B86A35-498B-4B38-B095-58673D0020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9560" y="586596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14489"/>
            <a:ext cx="7683191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sz="1700" dirty="0"/>
              <a:t>The union operation </a:t>
            </a:r>
            <a:r>
              <a:rPr lang="en-US" altLang="en-US" sz="1700" dirty="0">
                <a:sym typeface="Symbol" panose="05050102010706020507" pitchFamily="18" charset="2"/>
              </a:rPr>
              <a:t>allows us to combine two relations </a:t>
            </a:r>
            <a:endParaRPr lang="en-US" altLang="en-US" sz="1700" dirty="0"/>
          </a:p>
          <a:p>
            <a:pPr>
              <a:tabLst>
                <a:tab pos="2965450" algn="ctr"/>
              </a:tabLst>
            </a:pPr>
            <a:r>
              <a:rPr lang="en-US" altLang="en-US" sz="1700" dirty="0"/>
              <a:t>Notation:  </a:t>
            </a:r>
            <a:r>
              <a:rPr lang="en-US" altLang="en-US" sz="1700" i="1" dirty="0"/>
              <a:t>r </a:t>
            </a:r>
            <a:r>
              <a:rPr lang="en-US" altLang="en-US" sz="1700" dirty="0"/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 </a:t>
            </a:r>
            <a:r>
              <a:rPr lang="en-US" altLang="en-US" sz="1700" i="1" dirty="0">
                <a:sym typeface="Symbol" panose="05050102010706020507" pitchFamily="18" charset="2"/>
              </a:rPr>
              <a:t>s</a:t>
            </a:r>
            <a:endParaRPr lang="en-US" altLang="en-US" sz="1700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For </a:t>
            </a:r>
            <a:r>
              <a:rPr lang="en-US" altLang="en-US" sz="1700" i="1" dirty="0"/>
              <a:t>r</a:t>
            </a:r>
            <a:r>
              <a:rPr lang="en-US" altLang="en-US" sz="1700" dirty="0"/>
              <a:t>  </a:t>
            </a:r>
            <a:r>
              <a:rPr lang="en-US" altLang="en-US" sz="1700" dirty="0">
                <a:sym typeface="Symbol" panose="05050102010706020507" pitchFamily="18" charset="2"/>
              </a:rPr>
              <a:t> </a:t>
            </a:r>
            <a:r>
              <a:rPr lang="en-US" altLang="en-US" sz="1700" i="1" dirty="0">
                <a:sym typeface="Symbol" panose="05050102010706020507" pitchFamily="18" charset="2"/>
              </a:rPr>
              <a:t>s</a:t>
            </a:r>
            <a:r>
              <a:rPr lang="en-US" altLang="en-US" sz="1700" dirty="0">
                <a:sym typeface="Symbol" panose="05050102010706020507" pitchFamily="18" charset="2"/>
              </a:rPr>
              <a:t> to be valid.</a:t>
            </a:r>
          </a:p>
          <a:p>
            <a:pPr>
              <a:buFont typeface="Monotype Sorts" charset="2"/>
              <a:buNone/>
              <a:tabLst>
                <a:tab pos="2965450" algn="ctr"/>
              </a:tabLst>
            </a:pPr>
            <a:r>
              <a:rPr lang="en-US" altLang="en-US" sz="1700" i="1" dirty="0">
                <a:sym typeface="Symbol" panose="05050102010706020507" pitchFamily="18" charset="2"/>
              </a:rPr>
              <a:t>	</a:t>
            </a:r>
            <a:r>
              <a:rPr lang="en-US" altLang="en-US" sz="1700" dirty="0">
                <a:sym typeface="Symbol" panose="05050102010706020507" pitchFamily="18" charset="2"/>
              </a:rPr>
              <a:t>1.   </a:t>
            </a:r>
            <a:r>
              <a:rPr lang="en-US" altLang="en-US" sz="1700" i="1" dirty="0">
                <a:sym typeface="Symbol" panose="05050102010706020507" pitchFamily="18" charset="2"/>
              </a:rPr>
              <a:t>r,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i="1" dirty="0">
                <a:sym typeface="Symbol" panose="05050102010706020507" pitchFamily="18" charset="2"/>
              </a:rPr>
              <a:t>s</a:t>
            </a:r>
            <a:r>
              <a:rPr lang="en-US" altLang="en-US" sz="1700" dirty="0">
                <a:sym typeface="Symbol" panose="05050102010706020507" pitchFamily="18" charset="2"/>
              </a:rPr>
              <a:t> must have the </a:t>
            </a:r>
            <a:r>
              <a:rPr lang="en-US" altLang="en-US" sz="1700" i="1" dirty="0">
                <a:sym typeface="Symbol" panose="05050102010706020507" pitchFamily="18" charset="2"/>
              </a:rPr>
              <a:t>same 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sz="1700" dirty="0">
                <a:sym typeface="Symbol" panose="05050102010706020507" pitchFamily="18" charset="2"/>
              </a:rPr>
              <a:t> (</a:t>
            </a:r>
            <a:r>
              <a:rPr lang="en-US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same number of attributes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	2.   </a:t>
            </a:r>
            <a:r>
              <a:rPr lang="en-US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The attribute domains must be </a:t>
            </a:r>
            <a:r>
              <a:rPr lang="en-US" altLang="en-US" sz="1700" b="1" dirty="0">
                <a:solidFill>
                  <a:schemeClr val="tx2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(example: 2</a:t>
            </a:r>
            <a:r>
              <a:rPr lang="en-US" altLang="en-US" sz="1700" baseline="30000" dirty="0">
                <a:sym typeface="Symbol" panose="05050102010706020507" pitchFamily="18" charset="2"/>
              </a:rPr>
              <a:t>nd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     </a:t>
            </a:r>
            <a:r>
              <a:rPr lang="en-US" altLang="en-US" dirty="0">
                <a:sym typeface="Symbol" panose="05050102010706020507" pitchFamily="18" charset="2"/>
              </a:rPr>
              <a:t>column 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deals with the same type of values as does the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2</a:t>
            </a:r>
            <a:r>
              <a:rPr lang="en-US" altLang="en-US" baseline="30000" dirty="0">
                <a:sym typeface="Symbol" panose="05050102010706020507" pitchFamily="18" charset="2"/>
              </a:rPr>
              <a:t>nd </a:t>
            </a:r>
            <a:r>
              <a:rPr lang="en-US" altLang="en-US" dirty="0">
                <a:sym typeface="Symbol" panose="05050102010706020507" pitchFamily="18" charset="2"/>
              </a:rPr>
              <a:t>column of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sz="1700" dirty="0"/>
              <a:t>Example: to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find all courses taught in the Fall 2017 semester, or in the Spring 2018 semester, or in both</a:t>
            </a:r>
            <a:b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    </a:t>
            </a:r>
            <a:br>
              <a:rPr lang="en-US" altLang="ja-JP" sz="1700" dirty="0">
                <a:sym typeface="Symbol" panose="05050102010706020507" pitchFamily="18" charset="2"/>
              </a:rPr>
            </a:br>
            <a:r>
              <a:rPr lang="en-US" altLang="ja-JP" sz="1700" dirty="0">
                <a:sym typeface="Symbol" panose="05050102010706020507" pitchFamily="18" charset="2"/>
              </a:rPr>
              <a:t>   </a:t>
            </a:r>
            <a:r>
              <a:rPr lang="en-US" altLang="ja-JP" dirty="0">
                <a:sym typeface="Symbol" panose="05050102010706020507" pitchFamily="18" charset="2"/>
              </a:rPr>
              <a:t>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sz="1700" dirty="0"/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03FDDA-7A9C-4D6D-9D1B-8BBBF1997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35099" r="75513" b="45527"/>
          <a:stretch/>
        </p:blipFill>
        <p:spPr bwMode="auto">
          <a:xfrm>
            <a:off x="6319520" y="4990393"/>
            <a:ext cx="713458" cy="1263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9C301B-AA98-48A8-B692-FE0A792BB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8" t="42165" r="57820" b="43248"/>
          <a:stretch/>
        </p:blipFill>
        <p:spPr bwMode="auto">
          <a:xfrm>
            <a:off x="319406" y="5152300"/>
            <a:ext cx="2505075" cy="876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21EB59-CCA6-4819-8E98-883967808E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18" t="41482" r="56282" b="44843"/>
          <a:stretch/>
        </p:blipFill>
        <p:spPr bwMode="auto">
          <a:xfrm>
            <a:off x="3078833" y="5220880"/>
            <a:ext cx="2625090" cy="807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0AF604-0E88-4E13-AFBE-A732D9F01927}"/>
                  </a:ext>
                </a:extLst>
              </p14:cNvPr>
              <p14:cNvContentPartPr/>
              <p14:nvPr/>
            </p14:nvContentPartPr>
            <p14:xfrm>
              <a:off x="1075720" y="6525484"/>
              <a:ext cx="160920" cy="7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0AF604-0E88-4E13-AFBE-A732D9F019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720" y="6516484"/>
                <a:ext cx="178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0F6276-8576-4E24-AF29-D6F07A3F4622}"/>
                  </a:ext>
                </a:extLst>
              </p14:cNvPr>
              <p14:cNvContentPartPr/>
              <p14:nvPr/>
            </p14:nvContentPartPr>
            <p14:xfrm>
              <a:off x="1248160" y="4982884"/>
              <a:ext cx="41400" cy="2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0F6276-8576-4E24-AF29-D6F07A3F46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9520" y="4974244"/>
                <a:ext cx="59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80A2F5-9DD5-415B-9594-0B6D4BEA5BD1}"/>
                  </a:ext>
                </a:extLst>
              </p14:cNvPr>
              <p14:cNvContentPartPr/>
              <p14:nvPr/>
            </p14:nvContentPartPr>
            <p14:xfrm>
              <a:off x="4601920" y="514704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80A2F5-9DD5-415B-9594-0B6D4BEA5B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3280" y="51380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3D1D60-C19A-4527-B355-1535A970DE03}"/>
                  </a:ext>
                </a:extLst>
              </p14:cNvPr>
              <p14:cNvContentPartPr/>
              <p14:nvPr/>
            </p14:nvContentPartPr>
            <p14:xfrm>
              <a:off x="1025680" y="5984044"/>
              <a:ext cx="15480" cy="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3D1D60-C19A-4527-B355-1535A970DE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7040" y="5975404"/>
                <a:ext cx="33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478CB6-F808-4F8E-859A-EF306176020B}"/>
                  </a:ext>
                </a:extLst>
              </p14:cNvPr>
              <p14:cNvContentPartPr/>
              <p14:nvPr/>
            </p14:nvContentPartPr>
            <p14:xfrm>
              <a:off x="3825040" y="5656804"/>
              <a:ext cx="88560" cy="36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478CB6-F808-4F8E-859A-EF30617602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16400" y="5647804"/>
                <a:ext cx="106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0DCD4B-798F-4D35-86EC-5A27E8C8040A}"/>
                  </a:ext>
                </a:extLst>
              </p14:cNvPr>
              <p14:cNvContentPartPr/>
              <p14:nvPr/>
            </p14:nvContentPartPr>
            <p14:xfrm>
              <a:off x="3726760" y="5969644"/>
              <a:ext cx="67680" cy="4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0DCD4B-798F-4D35-86EC-5A27E8C804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8120" y="5960644"/>
                <a:ext cx="85320" cy="6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sz="1700" dirty="0"/>
              <a:t>Result of: </a:t>
            </a:r>
            <a:br>
              <a:rPr lang="en-US" altLang="en-US" sz="1700" dirty="0"/>
            </a:br>
            <a:r>
              <a:rPr lang="en-US" altLang="en-US" sz="1700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    </a:t>
            </a:r>
            <a:br>
              <a:rPr lang="en-US" altLang="ja-JP" sz="1700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46BBCE-73BA-4F9A-A63C-4CE16E87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449" r="37780" b="13863"/>
          <a:stretch/>
        </p:blipFill>
        <p:spPr>
          <a:xfrm>
            <a:off x="3364093" y="2255619"/>
            <a:ext cx="1818732" cy="287477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9B042F-F6CB-40F2-BBAA-E7BE86CF7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33" t="41710" r="74103" b="42336"/>
          <a:stretch/>
        </p:blipFill>
        <p:spPr bwMode="auto">
          <a:xfrm>
            <a:off x="968587" y="2704821"/>
            <a:ext cx="1198880" cy="1156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B1D53-BE72-4B57-812D-EB397AA6D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49" t="47636" r="32307" b="23874"/>
          <a:stretch/>
        </p:blipFill>
        <p:spPr bwMode="auto">
          <a:xfrm>
            <a:off x="596900" y="5138482"/>
            <a:ext cx="4210050" cy="1356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6FCF57-0B24-429A-A7A0-25BFE83CACAC}"/>
                  </a:ext>
                </a:extLst>
              </p14:cNvPr>
              <p14:cNvContentPartPr/>
              <p14:nvPr/>
            </p14:nvContentPartPr>
            <p14:xfrm>
              <a:off x="2156080" y="3513004"/>
              <a:ext cx="20520" cy="24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6FCF57-0B24-429A-A7A0-25BFE83CAC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7440" y="3504364"/>
                <a:ext cx="38160" cy="41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D310ED-33D9-559B-EF05-62C15115D90F}"/>
              </a:ext>
            </a:extLst>
          </p:cNvPr>
          <p:cNvSpPr txBox="1"/>
          <p:nvPr/>
        </p:nvSpPr>
        <p:spPr>
          <a:xfrm>
            <a:off x="5149582" y="2945251"/>
            <a:ext cx="34501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8 tuples in the relation even though there are 3 distinct courses offered in fall and 6 distinct in spring.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13"/>
            <a:ext cx="7612169" cy="3932999"/>
          </a:xfrm>
        </p:spPr>
        <p:txBody>
          <a:bodyPr/>
          <a:lstStyle/>
          <a:p>
            <a:r>
              <a:rPr lang="en-US" altLang="en-US" sz="1700" dirty="0"/>
              <a:t>The  set-intersection  operation </a:t>
            </a:r>
            <a:r>
              <a:rPr lang="en-US" altLang="en-US" sz="1700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sz="1700" dirty="0"/>
          </a:p>
          <a:p>
            <a:r>
              <a:rPr lang="en-US" altLang="en-US" sz="1700" dirty="0"/>
              <a:t>Notation: </a:t>
            </a:r>
            <a:r>
              <a:rPr lang="en-US" altLang="en-US" sz="1700" i="1" dirty="0"/>
              <a:t>r</a:t>
            </a:r>
            <a:r>
              <a:rPr lang="en-US" altLang="en-US" sz="1700" dirty="0"/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 </a:t>
            </a:r>
            <a:r>
              <a:rPr lang="en-US" altLang="en-US" sz="1700" i="1" dirty="0"/>
              <a:t>s</a:t>
            </a:r>
            <a:endParaRPr lang="en-US" altLang="en-US" sz="1700" dirty="0"/>
          </a:p>
          <a:p>
            <a:r>
              <a:rPr lang="en-US" altLang="en-US" sz="1700" dirty="0"/>
              <a:t>Assume: </a:t>
            </a:r>
          </a:p>
          <a:p>
            <a:pPr lvl="1"/>
            <a:r>
              <a:rPr lang="en-US" altLang="en-US" sz="1700" i="1" dirty="0"/>
              <a:t>r</a:t>
            </a:r>
            <a:r>
              <a:rPr lang="en-US" altLang="en-US" sz="1700" dirty="0"/>
              <a:t>, </a:t>
            </a:r>
            <a:r>
              <a:rPr lang="en-US" altLang="en-US" sz="1700" i="1" dirty="0"/>
              <a:t>s</a:t>
            </a:r>
            <a:r>
              <a:rPr lang="en-US" altLang="en-US" sz="1700" dirty="0"/>
              <a:t> have the </a:t>
            </a:r>
            <a:r>
              <a:rPr lang="en-US" altLang="en-US" sz="1700" i="1" dirty="0"/>
              <a:t>same </a:t>
            </a:r>
            <a:r>
              <a:rPr lang="en-US" altLang="en-US" sz="1700" i="1" dirty="0" err="1"/>
              <a:t>arity</a:t>
            </a:r>
            <a:r>
              <a:rPr lang="en-US" altLang="en-US" sz="1700" dirty="0"/>
              <a:t> </a:t>
            </a:r>
          </a:p>
          <a:p>
            <a:pPr lvl="1"/>
            <a:r>
              <a:rPr lang="en-US" altLang="en-US" sz="1700" dirty="0"/>
              <a:t>attributes of </a:t>
            </a:r>
            <a:r>
              <a:rPr lang="en-US" altLang="en-US" sz="1700" i="1" dirty="0"/>
              <a:t>r</a:t>
            </a:r>
            <a:r>
              <a:rPr lang="en-US" altLang="en-US" sz="1700" dirty="0"/>
              <a:t> and </a:t>
            </a:r>
            <a:r>
              <a:rPr lang="en-US" altLang="en-US" sz="1700" i="1" dirty="0"/>
              <a:t>s</a:t>
            </a:r>
            <a:r>
              <a:rPr lang="en-US" altLang="en-US" sz="1700" dirty="0"/>
              <a:t> are compatible</a:t>
            </a:r>
          </a:p>
          <a:p>
            <a:r>
              <a:rPr lang="en-US" altLang="en-US" sz="1700" dirty="0"/>
              <a:t>Example: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sz="1700" dirty="0">
                <a:sym typeface="Symbol" panose="05050102010706020507" pitchFamily="18" charset="2"/>
              </a:rPr>
              <a:t>        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 </a:t>
            </a:r>
            <a:r>
              <a:rPr lang="en-US" altLang="en-US" sz="1700" dirty="0">
                <a:sym typeface="Symbol" panose="05050102010706020507" pitchFamily="18" charset="2"/>
              </a:rPr>
              <a:t> </a:t>
            </a:r>
            <a:br>
              <a:rPr lang="en-US" altLang="ja-JP" sz="1700" dirty="0">
                <a:sym typeface="Symbol" panose="05050102010706020507" pitchFamily="18" charset="2"/>
              </a:rPr>
            </a:br>
            <a:r>
              <a:rPr lang="en-US" altLang="ja-JP" sz="1700" dirty="0">
                <a:sym typeface="Symbol" panose="05050102010706020507" pitchFamily="18" charset="2"/>
              </a:rPr>
              <a:t>     </a:t>
            </a:r>
            <a:r>
              <a:rPr lang="en-US" altLang="ja-JP" dirty="0">
                <a:sym typeface="Symbol" panose="05050102010706020507" pitchFamily="18" charset="2"/>
              </a:rPr>
              <a:t>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Result</a:t>
            </a:r>
            <a:endParaRPr lang="en-US" altLang="en-US" sz="1700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D242B5-7E15-4908-A992-5D9C0D3A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817" r="40862" b="33302"/>
          <a:stretch/>
        </p:blipFill>
        <p:spPr>
          <a:xfrm>
            <a:off x="3584772" y="4723514"/>
            <a:ext cx="1373862" cy="82431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DE7AD6-0806-4561-B9A5-09460BA7F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64" t="50963" r="75807" b="33168"/>
          <a:stretch/>
        </p:blipFill>
        <p:spPr bwMode="auto">
          <a:xfrm>
            <a:off x="179531" y="3609253"/>
            <a:ext cx="1261110" cy="1260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261A1E-3AEC-496F-9036-B4DBA90FB1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20" t="50515" r="71214" b="20375"/>
          <a:stretch/>
        </p:blipFill>
        <p:spPr bwMode="auto">
          <a:xfrm>
            <a:off x="6254289" y="3609253"/>
            <a:ext cx="1449070" cy="1607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6BC478-5DCE-4AEC-81D0-BAE6084173F0}"/>
                  </a:ext>
                </a:extLst>
              </p14:cNvPr>
              <p14:cNvContentPartPr/>
              <p14:nvPr/>
            </p14:nvContentPartPr>
            <p14:xfrm>
              <a:off x="5272960" y="4418764"/>
              <a:ext cx="2988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6BC478-5DCE-4AEC-81D0-BAE6084173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64320" y="4409764"/>
                <a:ext cx="47520" cy="4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1125"/>
            <a:ext cx="8077200" cy="609600"/>
          </a:xfrm>
        </p:spPr>
        <p:txBody>
          <a:bodyPr/>
          <a:lstStyle/>
          <a:p>
            <a:r>
              <a:rPr lang="en-US" altLang="en-US" sz="2800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077913"/>
            <a:ext cx="7754212" cy="373792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sz="1700" dirty="0"/>
              <a:t>The set-difference operation allows us to find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Notation 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</a:rPr>
              <a:t>r – s</a:t>
            </a:r>
          </a:p>
          <a:p>
            <a:r>
              <a:rPr lang="en-US" altLang="en-US" sz="1700" dirty="0"/>
              <a:t>Set differences must be taken between </a:t>
            </a:r>
            <a:r>
              <a:rPr lang="en-US" altLang="en-US" sz="1700" b="1" dirty="0">
                <a:solidFill>
                  <a:srgbClr val="002060"/>
                </a:solidFill>
              </a:rPr>
              <a:t>compatible</a:t>
            </a:r>
            <a:r>
              <a:rPr lang="en-US" altLang="en-US" sz="1700" dirty="0"/>
              <a:t> relations.</a:t>
            </a:r>
          </a:p>
          <a:p>
            <a:pPr lvl="1"/>
            <a:r>
              <a:rPr lang="en-US" altLang="en-US" sz="1700" i="1" dirty="0"/>
              <a:t>r</a:t>
            </a:r>
            <a:r>
              <a:rPr lang="en-US" altLang="en-US" sz="1700" dirty="0"/>
              <a:t> and </a:t>
            </a:r>
            <a:r>
              <a:rPr lang="en-US" altLang="en-US" sz="1700" i="1" dirty="0"/>
              <a:t>s</a:t>
            </a:r>
            <a:r>
              <a:rPr lang="en-US" altLang="en-US" sz="1700" dirty="0"/>
              <a:t> must have the </a:t>
            </a:r>
            <a:r>
              <a:rPr lang="en-US" altLang="en-US" sz="1700" dirty="0">
                <a:solidFill>
                  <a:srgbClr val="002060"/>
                </a:solidFill>
              </a:rPr>
              <a:t>same</a:t>
            </a:r>
            <a:r>
              <a:rPr lang="en-US" altLang="en-US" sz="1700" dirty="0"/>
              <a:t> </a:t>
            </a:r>
            <a:r>
              <a:rPr lang="en-US" altLang="en-US" sz="1700" dirty="0" err="1"/>
              <a:t>arity</a:t>
            </a:r>
            <a:endParaRPr lang="en-US" altLang="en-US" sz="1700" dirty="0"/>
          </a:p>
          <a:p>
            <a:pPr lvl="1"/>
            <a:r>
              <a:rPr lang="en-US" altLang="en-US" sz="1700" dirty="0"/>
              <a:t>attribute domains of </a:t>
            </a:r>
            <a:r>
              <a:rPr lang="en-US" altLang="en-US" sz="1700" i="1" dirty="0"/>
              <a:t>r </a:t>
            </a:r>
            <a:r>
              <a:rPr lang="en-US" altLang="en-US" sz="1700" dirty="0"/>
              <a:t>and </a:t>
            </a:r>
            <a:r>
              <a:rPr lang="en-US" altLang="en-US" sz="1700" i="1" dirty="0"/>
              <a:t>s </a:t>
            </a:r>
            <a:r>
              <a:rPr lang="en-US" altLang="en-US" sz="1700" dirty="0"/>
              <a:t>must be </a:t>
            </a:r>
            <a:r>
              <a:rPr lang="en-US" altLang="en-US" sz="1700" dirty="0">
                <a:solidFill>
                  <a:srgbClr val="FF0000"/>
                </a:solidFill>
              </a:rPr>
              <a:t>compatible</a:t>
            </a:r>
          </a:p>
          <a:p>
            <a:pPr>
              <a:lnSpc>
                <a:spcPct val="140000"/>
              </a:lnSpc>
            </a:pPr>
            <a:r>
              <a:rPr lang="en-US" altLang="en-US" sz="1700" dirty="0"/>
              <a:t>Example: to find all courses </a:t>
            </a:r>
            <a:r>
              <a:rPr lang="en-US" altLang="en-US" sz="1700" b="1" dirty="0"/>
              <a:t>taught in the Fall 2017 semester, but not in the Spring 2018 semester</a:t>
            </a:r>
            <a:br>
              <a:rPr lang="en-US" altLang="en-US" sz="1700" dirty="0"/>
            </a:br>
            <a:r>
              <a:rPr lang="en-US" altLang="en-US" sz="1700" dirty="0"/>
              <a:t>   </a:t>
            </a:r>
            <a:r>
              <a:rPr lang="en-US" altLang="en-US" sz="1700" dirty="0">
                <a:sym typeface="Symbol" panose="05050102010706020507" pitchFamily="18" charset="2"/>
              </a:rPr>
              <a:t></a:t>
            </a:r>
            <a:r>
              <a:rPr lang="en-US" altLang="en-US" sz="1700" i="1" baseline="-25000" dirty="0" err="1"/>
              <a:t>course_id</a:t>
            </a:r>
            <a:r>
              <a:rPr lang="en-US" altLang="en-US" sz="1700" dirty="0"/>
              <a:t> (</a:t>
            </a:r>
            <a:r>
              <a:rPr lang="en-US" altLang="en-US" sz="1700" i="1" dirty="0">
                <a:sym typeface="Symbol" panose="05050102010706020507" pitchFamily="18" charset="2"/>
              </a:rPr>
              <a:t>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17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17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17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  −  </a:t>
            </a:r>
            <a:br>
              <a:rPr lang="en-US" altLang="ja-JP" sz="1700" dirty="0">
                <a:sym typeface="Symbol" panose="05050102010706020507" pitchFamily="18" charset="2"/>
              </a:rPr>
            </a:br>
            <a:r>
              <a:rPr lang="en-US" altLang="ja-JP" sz="1700" dirty="0">
                <a:sym typeface="Symbol" panose="05050102010706020507" pitchFamily="18" charset="2"/>
              </a:rPr>
              <a:t>   </a:t>
            </a:r>
            <a:r>
              <a:rPr lang="en-US" altLang="ja-JP" sz="1700" i="1" baseline="-25000" dirty="0" err="1"/>
              <a:t>course_id</a:t>
            </a:r>
            <a:r>
              <a:rPr lang="en-US" altLang="ja-JP" sz="1700" dirty="0"/>
              <a:t> (</a:t>
            </a:r>
            <a:r>
              <a:rPr lang="en-US" altLang="ja-JP" sz="1700" i="1" dirty="0">
                <a:sym typeface="Symbol" panose="05050102010706020507" pitchFamily="18" charset="2"/>
              </a:rPr>
              <a:t></a:t>
            </a:r>
            <a:r>
              <a:rPr lang="en-US" altLang="ja-JP" sz="1700" dirty="0">
                <a:sym typeface="Symbol" panose="05050102010706020507" pitchFamily="18" charset="2"/>
              </a:rPr>
              <a:t> 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17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17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17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17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section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4CEA55-B6FE-4CA5-8F34-E2CFAC34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709" r="41294" b="41353"/>
          <a:stretch/>
        </p:blipFill>
        <p:spPr>
          <a:xfrm>
            <a:off x="3971064" y="4882073"/>
            <a:ext cx="1201872" cy="98335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F97DBB-72C4-457F-8495-1EA17EFD7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64" t="50963" r="75807" b="33168"/>
          <a:stretch/>
        </p:blipFill>
        <p:spPr bwMode="auto">
          <a:xfrm>
            <a:off x="137795" y="4604948"/>
            <a:ext cx="1261110" cy="1260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2D41ED-FEE3-47E1-AB39-8C019E6FE6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20" t="50515" r="71214" b="20375"/>
          <a:stretch/>
        </p:blipFill>
        <p:spPr bwMode="auto">
          <a:xfrm>
            <a:off x="6254289" y="3609253"/>
            <a:ext cx="1449070" cy="1607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45600E-1187-4638-9CAE-9AB7040C5D67}"/>
                  </a:ext>
                </a:extLst>
              </p14:cNvPr>
              <p14:cNvContentPartPr/>
              <p14:nvPr/>
            </p14:nvContentPartPr>
            <p14:xfrm>
              <a:off x="3453520" y="4352164"/>
              <a:ext cx="13680" cy="2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45600E-1187-4638-9CAE-9AB7040C5D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4520" y="4343164"/>
                <a:ext cx="31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30B8DF-B208-48FB-9591-5A2125F9552F}"/>
                  </a:ext>
                </a:extLst>
              </p14:cNvPr>
              <p14:cNvContentPartPr/>
              <p14:nvPr/>
            </p14:nvContentPartPr>
            <p14:xfrm>
              <a:off x="984280" y="5573644"/>
              <a:ext cx="19800" cy="87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30B8DF-B208-48FB-9591-5A2125F955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280" y="5565004"/>
                <a:ext cx="3744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301826-6EDB-2F53-C5C0-6C09494273A1}"/>
              </a:ext>
            </a:extLst>
          </p:cNvPr>
          <p:cNvSpPr txBox="1"/>
          <p:nvPr/>
        </p:nvSpPr>
        <p:spPr>
          <a:xfrm>
            <a:off x="500447" y="5865423"/>
            <a:ext cx="8505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92D050"/>
                </a:solidFill>
              </a:rPr>
              <a:t>semester='Fall' and year=2017 and </a:t>
            </a:r>
            <a:r>
              <a:rPr lang="en-US" altLang="en-US" dirty="0" err="1">
                <a:solidFill>
                  <a:srgbClr val="92D050"/>
                </a:solidFill>
              </a:rPr>
              <a:t>course_id</a:t>
            </a:r>
            <a:r>
              <a:rPr lang="en-US" altLang="en-US" dirty="0">
                <a:solidFill>
                  <a:srgbClr val="92D050"/>
                </a:solidFill>
              </a:rPr>
              <a:t> not in (SELECT </a:t>
            </a:r>
            <a:r>
              <a:rPr lang="en-US" altLang="en-US" dirty="0" err="1">
                <a:solidFill>
                  <a:srgbClr val="92D050"/>
                </a:solidFill>
              </a:rPr>
              <a:t>course_id</a:t>
            </a:r>
            <a:r>
              <a:rPr lang="en-US" altLang="en-US" dirty="0">
                <a:solidFill>
                  <a:srgbClr val="92D050"/>
                </a:solidFill>
              </a:rPr>
              <a:t> FROM section where semester='Spring' and year=2018);</a:t>
            </a:r>
            <a:endParaRPr 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1563"/>
            <a:ext cx="7656322" cy="4835207"/>
          </a:xfrm>
        </p:spPr>
        <p:txBody>
          <a:bodyPr/>
          <a:lstStyle/>
          <a:p>
            <a:r>
              <a:rPr lang="en-US" altLang="en-US" sz="1700" dirty="0"/>
              <a:t>It is convenient at times to write a relational-algebra expression by </a:t>
            </a:r>
            <a:r>
              <a:rPr lang="en-US" altLang="en-US" sz="1700" dirty="0">
                <a:solidFill>
                  <a:srgbClr val="FF0000"/>
                </a:solidFill>
              </a:rPr>
              <a:t>assigning parts of it to temporary relation variables.  </a:t>
            </a:r>
          </a:p>
          <a:p>
            <a:r>
              <a:rPr lang="en-US" altLang="en-US" sz="1700" dirty="0"/>
              <a:t>The assignment  operation is  denoted by </a:t>
            </a:r>
            <a:r>
              <a:rPr lang="en-US" altLang="en-US" sz="1700" dirty="0">
                <a:sym typeface="Symbol" panose="05050102010706020507" pitchFamily="18" charset="2"/>
              </a:rPr>
              <a:t></a:t>
            </a:r>
            <a:r>
              <a:rPr lang="en-US" altLang="en-US" sz="1700" dirty="0">
                <a:sym typeface="Wingdings" pitchFamily="2" charset="2"/>
              </a:rPr>
              <a:t> and </a:t>
            </a:r>
            <a:r>
              <a:rPr lang="en-US" altLang="en-US" sz="1700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/>
              <a:t>Example: Find all </a:t>
            </a:r>
            <a:r>
              <a:rPr lang="en-US" altLang="en-US" sz="1700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sz="1700" dirty="0">
                <a:sym typeface="Symbol" panose="05050102010706020507" pitchFamily="18" charset="2"/>
              </a:rPr>
            </a:br>
            <a:br>
              <a:rPr lang="en-US" altLang="en-US" sz="1700" dirty="0">
                <a:sym typeface="Symbol" panose="05050102010706020507" pitchFamily="18" charset="2"/>
              </a:rPr>
            </a:br>
            <a:r>
              <a:rPr lang="en-US" altLang="en-US" sz="1700" dirty="0">
                <a:sym typeface="Symbol" panose="05050102010706020507" pitchFamily="18" charset="2"/>
              </a:rPr>
              <a:t>         </a:t>
            </a:r>
            <a:r>
              <a:rPr lang="en-US" altLang="en-US" sz="1700" i="1" dirty="0">
                <a:sym typeface="Symbol" panose="05050102010706020507" pitchFamily="18" charset="2"/>
              </a:rPr>
              <a:t>Physics</a:t>
            </a:r>
            <a:r>
              <a:rPr lang="en-US" altLang="en-US" sz="1700" dirty="0">
                <a:sym typeface="Symbol" panose="05050102010706020507" pitchFamily="18" charset="2"/>
              </a:rPr>
              <a:t> </a:t>
            </a:r>
            <a:r>
              <a:rPr lang="en-US" altLang="en-US" sz="1700" b="1" dirty="0">
                <a:sym typeface="Wingdings" pitchFamily="2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       </a:t>
            </a:r>
            <a:r>
              <a:rPr lang="en-US" altLang="en-US" sz="1700" i="1" dirty="0">
                <a:sym typeface="Symbol" panose="05050102010706020507" pitchFamily="18" charset="2"/>
              </a:rPr>
              <a:t>Music</a:t>
            </a:r>
            <a:r>
              <a:rPr lang="en-US" altLang="en-US" sz="1700" dirty="0">
                <a:sym typeface="Symbol" panose="05050102010706020507" pitchFamily="18" charset="2"/>
              </a:rPr>
              <a:t> </a:t>
            </a:r>
            <a:r>
              <a:rPr lang="en-US" altLang="en-US" sz="1700" b="1" dirty="0">
                <a:sym typeface="Wingdings" pitchFamily="2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       </a:t>
            </a:r>
            <a:r>
              <a:rPr lang="en-US" altLang="en-US" sz="1700" i="1" dirty="0">
                <a:sym typeface="Symbol" panose="05050102010706020507" pitchFamily="18" charset="2"/>
              </a:rPr>
              <a:t>Physics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dirty="0"/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 </a:t>
            </a:r>
            <a:r>
              <a:rPr lang="en-US" altLang="en-US" sz="1700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With the assignment operation, a query can be written as a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sequential program </a:t>
            </a:r>
            <a:r>
              <a:rPr lang="en-US" altLang="en-US" sz="1700" dirty="0">
                <a:sym typeface="Symbol" panose="05050102010706020507" pitchFamily="18" charset="2"/>
              </a:rPr>
              <a:t>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C94266-D542-44A1-99E9-A49EB581CBA1}"/>
                  </a:ext>
                </a:extLst>
              </p14:cNvPr>
              <p14:cNvContentPartPr/>
              <p14:nvPr/>
            </p14:nvContentPartPr>
            <p14:xfrm>
              <a:off x="2115040" y="3518764"/>
              <a:ext cx="864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C94266-D542-44A1-99E9-A49EB581CB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6400" y="3509764"/>
                <a:ext cx="262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94E451C-9F4A-47B1-B90D-35A8583BEFA5}"/>
              </a:ext>
            </a:extLst>
          </p:cNvPr>
          <p:cNvGrpSpPr/>
          <p:nvPr/>
        </p:nvGrpSpPr>
        <p:grpSpPr>
          <a:xfrm>
            <a:off x="2001640" y="3364684"/>
            <a:ext cx="168840" cy="73800"/>
            <a:chOff x="2001640" y="3364684"/>
            <a:chExt cx="16884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228C230-2256-41B8-BA78-93E3BEE1525F}"/>
                    </a:ext>
                  </a:extLst>
                </p14:cNvPr>
                <p14:cNvContentPartPr/>
                <p14:nvPr/>
              </p14:nvContentPartPr>
              <p14:xfrm>
                <a:off x="2001640" y="3379084"/>
                <a:ext cx="168840" cy="5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228C230-2256-41B8-BA78-93E3BEE152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3000" y="3370444"/>
                  <a:ext cx="18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92F7F7-FF9F-4AE3-9128-CA9D8F0FB90E}"/>
                    </a:ext>
                  </a:extLst>
                </p14:cNvPr>
                <p14:cNvContentPartPr/>
                <p14:nvPr/>
              </p14:nvContentPartPr>
              <p14:xfrm>
                <a:off x="2090560" y="3364684"/>
                <a:ext cx="50760" cy="25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92F7F7-FF9F-4AE3-9128-CA9D8F0FB9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81920" y="3356044"/>
                  <a:ext cx="68400" cy="43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77913"/>
            <a:ext cx="7683191" cy="3201479"/>
          </a:xfrm>
        </p:spPr>
        <p:txBody>
          <a:bodyPr/>
          <a:lstStyle/>
          <a:p>
            <a:r>
              <a:rPr lang="en-US" altLang="en-US" sz="1700" dirty="0"/>
              <a:t>The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results of relational-algebra expressions </a:t>
            </a:r>
            <a:r>
              <a:rPr lang="en-US" altLang="en-US" sz="1700" dirty="0"/>
              <a:t>do not have a name that we can use to refer to them.  The  rename operator,  </a:t>
            </a:r>
            <a:r>
              <a:rPr lang="en-US" altLang="en-US" sz="1700" i="1" dirty="0">
                <a:sym typeface="Symbol" panose="05050102010706020507" pitchFamily="18" charset="2"/>
              </a:rPr>
              <a:t> ,</a:t>
            </a:r>
            <a:r>
              <a:rPr lang="en-US" altLang="en-US" sz="1700" dirty="0">
                <a:sym typeface="Symbol" panose="05050102010706020507" pitchFamily="18" charset="2"/>
              </a:rPr>
              <a:t>  is provided </a:t>
            </a:r>
            <a:r>
              <a:rPr lang="en-US" altLang="en-US" sz="1700" i="1" dirty="0"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sz="1700" dirty="0"/>
              <a:t>The expression:</a:t>
            </a:r>
          </a:p>
          <a:p>
            <a:pPr>
              <a:buNone/>
            </a:pPr>
            <a:r>
              <a:rPr lang="en-US" altLang="en-US" sz="1700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(</a:t>
            </a:r>
            <a:r>
              <a:rPr lang="en-US" altLang="en-US" sz="1700" i="1" dirty="0">
                <a:sym typeface="Symbol" panose="05050102010706020507" pitchFamily="18" charset="2"/>
              </a:rPr>
              <a:t>E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sz="1700" dirty="0">
                <a:solidFill>
                  <a:srgbClr val="FF0000"/>
                </a:solidFill>
                <a:sym typeface="Symbol" panose="05050102010706020507" pitchFamily="18" charset="2"/>
              </a:rPr>
              <a:t>      returns the result of expression </a:t>
            </a:r>
            <a:r>
              <a:rPr lang="en-US" altLang="en-US" sz="1700" i="1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en-US" sz="1700" dirty="0">
                <a:solidFill>
                  <a:srgbClr val="FF0000"/>
                </a:solidFill>
                <a:sym typeface="Symbol" panose="05050102010706020507" pitchFamily="18" charset="2"/>
              </a:rPr>
              <a:t> under the name </a:t>
            </a:r>
            <a:r>
              <a:rPr lang="en-US" altLang="en-US" sz="1700" i="1" dirty="0">
                <a:solidFill>
                  <a:srgbClr val="FF0000"/>
                </a:solidFill>
                <a:sym typeface="Symbol" panose="05050102010706020507" pitchFamily="18" charset="2"/>
              </a:rPr>
              <a:t>x</a:t>
            </a:r>
            <a:endParaRPr lang="en-US" altLang="en-US" sz="1700" i="1" dirty="0">
              <a:solidFill>
                <a:srgbClr val="FF0000"/>
              </a:solidFill>
            </a:endParaRPr>
          </a:p>
          <a:p>
            <a:r>
              <a:rPr lang="en-US" altLang="en-US" sz="1700" dirty="0"/>
              <a:t>Another form of the rename operation:</a:t>
            </a:r>
          </a:p>
          <a:p>
            <a:pPr>
              <a:buNone/>
            </a:pPr>
            <a:r>
              <a:rPr lang="en-US" altLang="en-US" sz="1700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sz="1700" dirty="0">
                <a:sym typeface="Symbol" panose="05050102010706020507" pitchFamily="18" charset="2"/>
              </a:rPr>
              <a:t>(</a:t>
            </a:r>
            <a:r>
              <a:rPr lang="en-US" altLang="en-US" sz="1700" i="1" dirty="0">
                <a:sym typeface="Symbol" panose="05050102010706020507" pitchFamily="18" charset="2"/>
              </a:rPr>
              <a:t>E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Returns the result of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expression E </a:t>
            </a:r>
            <a:r>
              <a:rPr lang="en-US" altLang="en-US" dirty="0">
                <a:sym typeface="Symbol" panose="05050102010706020507" pitchFamily="18" charset="2"/>
              </a:rPr>
              <a:t>under the name x, and with attribute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renamed to A1 to An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>
              <a:buNone/>
            </a:pPr>
            <a:endParaRPr lang="en-US" altLang="en-US" sz="1700" dirty="0">
              <a:solidFill>
                <a:srgbClr val="7030A0"/>
              </a:solidFill>
            </a:endParaRPr>
          </a:p>
          <a:p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4647B-E58B-8905-6862-C72E1B9FC7B4}"/>
              </a:ext>
            </a:extLst>
          </p:cNvPr>
          <p:cNvSpPr txBox="1"/>
          <p:nvPr/>
        </p:nvSpPr>
        <p:spPr>
          <a:xfrm>
            <a:off x="644770" y="4936067"/>
            <a:ext cx="79059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∏ </a:t>
            </a:r>
            <a:r>
              <a:rPr lang="en-US" sz="1600" baseline="-25000" dirty="0" err="1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i.ID,i.name</a:t>
            </a: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((σ </a:t>
            </a:r>
            <a:r>
              <a:rPr lang="en-US" sz="1600" baseline="-25000" dirty="0" err="1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i.salary</a:t>
            </a:r>
            <a:r>
              <a:rPr lang="en-US" sz="1600" baseline="-250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&gt;</a:t>
            </a:r>
            <a:r>
              <a:rPr lang="en-US" sz="1600" baseline="-25000" dirty="0" err="1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w.salary</a:t>
            </a: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1600" baseline="-25000" dirty="0" err="1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(instructor) x σ </a:t>
            </a:r>
            <a:r>
              <a:rPr lang="en-US" sz="1600" baseline="-250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w.id=12121 </a:t>
            </a: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(ρ </a:t>
            </a:r>
            <a:r>
              <a:rPr lang="en-US" sz="1600" baseline="-250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1600" dirty="0">
                <a:solidFill>
                  <a:srgbClr val="7030A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(instructor)))))</a:t>
            </a:r>
          </a:p>
          <a:p>
            <a:pPr>
              <a:buNone/>
            </a:pPr>
            <a:r>
              <a:rPr lang="en-US" sz="1600" dirty="0">
                <a:solidFill>
                  <a:srgbClr val="7030A0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Find the id and name of instructors who earn more than instructor with id 12121</a:t>
            </a:r>
            <a:endParaRPr lang="en-US" sz="16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096740"/>
            <a:ext cx="7683192" cy="4664519"/>
          </a:xfrm>
        </p:spPr>
        <p:txBody>
          <a:bodyPr/>
          <a:lstStyle/>
          <a:p>
            <a:r>
              <a:rPr lang="en-US" altLang="en-US" sz="1700" dirty="0"/>
              <a:t>There is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more than one way to write a query </a:t>
            </a:r>
            <a:r>
              <a:rPr lang="en-US" altLang="en-US" sz="1700" dirty="0"/>
              <a:t>in relational algebra. </a:t>
            </a:r>
          </a:p>
          <a:p>
            <a:r>
              <a:rPr lang="en-US" altLang="en-US" sz="1700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sz="1700" dirty="0"/>
              <a:t>Query 1</a:t>
            </a:r>
          </a:p>
          <a:p>
            <a:pPr>
              <a:buNone/>
            </a:pPr>
            <a:r>
              <a:rPr lang="en-US" altLang="en-US" sz="1700" i="1" dirty="0">
                <a:sym typeface="Symbol" panose="05050102010706020507" pitchFamily="18" charset="2"/>
              </a:rPr>
              <a:t>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sz="1700" dirty="0">
                <a:sym typeface="Symbol" panose="05050102010706020507" pitchFamily="18" charset="2"/>
              </a:rPr>
              <a:t>Query 2</a:t>
            </a:r>
            <a:endParaRPr lang="en-US" altLang="en-US" sz="1700" dirty="0"/>
          </a:p>
          <a:p>
            <a:pPr>
              <a:buNone/>
            </a:pPr>
            <a:r>
              <a:rPr lang="en-US" altLang="en-US" sz="1700" i="1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sz="1700" dirty="0">
                <a:sym typeface="Symbol" panose="05050102010706020507" pitchFamily="18" charset="2"/>
              </a:rPr>
              <a:t>(</a:t>
            </a:r>
            <a:r>
              <a:rPr lang="en-US" altLang="ja-JP" sz="1700" i="1" dirty="0">
                <a:sym typeface="Symbol" panose="05050102010706020507" pitchFamily="18" charset="2"/>
              </a:rPr>
              <a:t>instructor</a:t>
            </a:r>
            <a:r>
              <a:rPr lang="en-US" altLang="ja-JP" sz="17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700" dirty="0">
                <a:sym typeface="Symbol" panose="05050102010706020507" pitchFamily="18" charset="2"/>
              </a:rPr>
              <a:t>The two queries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are not identical</a:t>
            </a:r>
            <a:r>
              <a:rPr lang="en-US" altLang="en-US" sz="1700" dirty="0">
                <a:sym typeface="Symbol" panose="05050102010706020507" pitchFamily="18" charset="2"/>
              </a:rPr>
              <a:t>; they are, however,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equivalent </a:t>
            </a:r>
            <a:r>
              <a:rPr lang="en-US" altLang="en-US" sz="1700" dirty="0">
                <a:sym typeface="Symbol" panose="05050102010706020507" pitchFamily="18" charset="2"/>
              </a:rPr>
              <a:t>-- they give the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same result </a:t>
            </a:r>
            <a:r>
              <a:rPr lang="en-US" altLang="en-US" sz="1700" dirty="0">
                <a:sym typeface="Symbol" panose="05050102010706020507" pitchFamily="18" charset="2"/>
              </a:rPr>
              <a:t>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7040563" y="133350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attributes</a:t>
            </a:r>
          </a:p>
          <a:p>
            <a:pPr algn="ctr"/>
            <a:r>
              <a:rPr lang="en-US" altLang="en-US" sz="1800"/>
              <a:t>(or columns)</a:t>
            </a:r>
            <a:endParaRPr lang="en-US" altLang="en-US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3238499" y="1565275"/>
            <a:ext cx="3927475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4608513" y="1546225"/>
            <a:ext cx="2557461" cy="369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5819775" y="1565275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988175" y="2522538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tuples</a:t>
            </a:r>
          </a:p>
          <a:p>
            <a:pPr algn="ctr"/>
            <a:r>
              <a:rPr lang="en-US" altLang="en-US" sz="1800"/>
              <a:t>(or rows)</a:t>
            </a:r>
            <a:endParaRPr lang="en-US" altLang="en-US"/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6742113" y="2487613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6729413" y="2706688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6718300" y="2717800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6729413" y="2727325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151978-E921-4884-8DCD-8A5563064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3197"/>
          <a:stretch/>
        </p:blipFill>
        <p:spPr>
          <a:xfrm>
            <a:off x="1680369" y="1756896"/>
            <a:ext cx="5154612" cy="442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63263B-193C-4DF1-BF19-1899B31C0614}"/>
                  </a:ext>
                </a:extLst>
              </p14:cNvPr>
              <p14:cNvContentPartPr/>
              <p14:nvPr/>
            </p14:nvContentPartPr>
            <p14:xfrm>
              <a:off x="2061040" y="2220604"/>
              <a:ext cx="254160" cy="1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63263B-193C-4DF1-BF19-1899B31C06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2040" y="2211604"/>
                <a:ext cx="2718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032F7E-A13A-4C2C-9833-1BE9B27741B0}"/>
                  </a:ext>
                </a:extLst>
              </p14:cNvPr>
              <p14:cNvContentPartPr/>
              <p14:nvPr/>
            </p14:nvContentPartPr>
            <p14:xfrm>
              <a:off x="3483040" y="24013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032F7E-A13A-4C2C-9833-1BE9B27741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4400" y="23926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8755FF-4776-4D67-89EC-CF29E3806C41}"/>
                  </a:ext>
                </a:extLst>
              </p14:cNvPr>
              <p14:cNvContentPartPr/>
              <p14:nvPr/>
            </p14:nvContentPartPr>
            <p14:xfrm>
              <a:off x="6185560" y="2304124"/>
              <a:ext cx="53280" cy="2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8755FF-4776-4D67-89EC-CF29E3806C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76560" y="2295124"/>
                <a:ext cx="70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927673-B7DC-4590-868D-38A8E9E444B2}"/>
                  </a:ext>
                </a:extLst>
              </p14:cNvPr>
              <p14:cNvContentPartPr/>
              <p14:nvPr/>
            </p14:nvContentPartPr>
            <p14:xfrm>
              <a:off x="2382520" y="2669884"/>
              <a:ext cx="26280" cy="59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927673-B7DC-4590-868D-38A8E9E444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3520" y="2660884"/>
                <a:ext cx="4392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8F34CAA-A264-325A-70EE-8A26B48689C1}"/>
              </a:ext>
            </a:extLst>
          </p:cNvPr>
          <p:cNvSpPr txBox="1"/>
          <p:nvPr/>
        </p:nvSpPr>
        <p:spPr>
          <a:xfrm>
            <a:off x="952499" y="102198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anose="02020603050405020304" pitchFamily="18" charset="0"/>
              </a:rPr>
              <a:t>Relational DB consists of a collection of tables with unique names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68349" y="1138873"/>
                <a:ext cx="7638803" cy="4506023"/>
              </a:xfrm>
            </p:spPr>
            <p:txBody>
              <a:bodyPr/>
              <a:lstStyle/>
              <a:p>
                <a:r>
                  <a:rPr lang="en-US" altLang="en-US" sz="1700" dirty="0"/>
                  <a:t>There is more than one way to write a query in relational algebra. </a:t>
                </a:r>
              </a:p>
              <a:p>
                <a:r>
                  <a:rPr lang="en-US" altLang="en-US" sz="1700" dirty="0"/>
                  <a:t>Example:  Find information about </a:t>
                </a:r>
                <a:r>
                  <a:rPr lang="en-US" altLang="en-US" sz="1700" dirty="0">
                    <a:solidFill>
                      <a:schemeClr val="bg1">
                        <a:lumMod val="50000"/>
                      </a:schemeClr>
                    </a:solidFill>
                  </a:rPr>
                  <a:t>courses taught by instructors in the Physics department</a:t>
                </a:r>
              </a:p>
              <a:p>
                <a:r>
                  <a:rPr lang="en-US" altLang="en-US" sz="1700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sz="17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sz="1700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sz="1700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sz="17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sz="1700" i="1" dirty="0"/>
                  <a:t>teaches)</a:t>
                </a:r>
                <a:endParaRPr lang="en-US" altLang="en-US" sz="1700" dirty="0"/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sz="1700" dirty="0">
                    <a:sym typeface="Symbol" panose="05050102010706020507" pitchFamily="18" charset="2"/>
                  </a:rPr>
                  <a:t>Query 2</a:t>
                </a:r>
                <a:endParaRPr lang="en-US" altLang="en-US" sz="1700" dirty="0"/>
              </a:p>
              <a:p>
                <a:pPr>
                  <a:buNone/>
                </a:pPr>
                <a:r>
                  <a:rPr lang="en-US" altLang="en-US" sz="1700" i="1" dirty="0">
                    <a:sym typeface="Symbol" panose="05050102010706020507" pitchFamily="18" charset="2"/>
                  </a:rPr>
                  <a:t>       (</a:t>
                </a:r>
                <a:r>
                  <a:rPr lang="en-US" altLang="en-US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sz="1700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sz="1700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sz="17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sz="1700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sz="1700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8349" y="1138873"/>
                <a:ext cx="7638803" cy="4506023"/>
              </a:xfrm>
              <a:blipFill>
                <a:blip r:embed="rId3"/>
                <a:stretch>
                  <a:fillRect l="-559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F7-C529-4B39-F0F4-393DC06B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7D438-FA1A-70D5-ED52-70128715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8"/>
            <a:ext cx="8375650" cy="4903787"/>
          </a:xfrm>
        </p:spPr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Consider the following relations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Doctor(</a:t>
            </a:r>
            <a:r>
              <a:rPr lang="en-US" sz="1800" u="sng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SSN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FirstName,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Specialty,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YearsOfExperience,PhoneNum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Patient(</a:t>
            </a:r>
            <a:r>
              <a:rPr lang="en-US" sz="1800" u="sng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SSN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FirstName,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LastName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Address, DOB,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PrimaryDoctor_SSN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Medicine(</a:t>
            </a:r>
            <a:r>
              <a:rPr lang="en-US" sz="1800" u="sng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TradeName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UnitPrice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GenericFlag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Prescription(</a:t>
            </a:r>
            <a:r>
              <a:rPr lang="en-US" sz="1800" u="sng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Id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Date,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Doctor_SSN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Patient_SSN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Prescription_Medicine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800" u="sng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Prescription Id, </a:t>
            </a:r>
            <a:r>
              <a:rPr lang="en-US" sz="1800" u="sng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TradeName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NumOfUnits</a:t>
            </a:r>
            <a:r>
              <a:rPr lang="en-US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Roboto" panose="02000000000000000000" pitchFamily="2" charset="0"/>
              <a:buAutoNum type="alphaL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Write a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relational algebra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expression to list all the doctors whose specialty is “Neurology”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Roboto" panose="02000000000000000000" pitchFamily="2" charset="0"/>
              <a:buAutoNum type="alphaL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Write a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relational algebra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expression to list all the prescriptions given by each doctor. Select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TradeName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, doctor’s SSN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Roboto" panose="02000000000000000000" pitchFamily="2" charset="0"/>
              <a:buAutoNum type="alphaL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Write a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relational algebra</a:t>
            </a:r>
            <a:r>
              <a:rPr lang="en-US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expression to list the first and last name of patients with the primary doctor’s first name.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  	    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1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r>
              <a:rPr lang="en-US" dirty="0"/>
              <a:t>Relation Schema and Instance</a:t>
            </a:r>
            <a:endParaRPr lang="en-US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104900"/>
            <a:ext cx="6790690" cy="3515868"/>
          </a:xfrm>
        </p:spPr>
        <p:txBody>
          <a:bodyPr lIns="90488" tIns="44450" rIns="90488" bIns="44450"/>
          <a:lstStyle/>
          <a:p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is a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 schema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     instructor 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ID,  name, dept_name, salary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relation </a:t>
            </a:r>
            <a:r>
              <a:rPr lang="en-US" altLang="en-US" dirty="0">
                <a:solidFill>
                  <a:schemeClr val="tx2"/>
                </a:solidFill>
              </a:rPr>
              <a:t>instance </a:t>
            </a:r>
            <a:r>
              <a:rPr lang="en-US" altLang="en-US" i="1" dirty="0">
                <a:solidFill>
                  <a:schemeClr val="tx2"/>
                </a:solidFill>
              </a:rPr>
              <a:t>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defined over </a:t>
            </a:r>
            <a:r>
              <a:rPr lang="en-US" altLang="en-US" dirty="0">
                <a:solidFill>
                  <a:schemeClr val="tx2"/>
                </a:solidFill>
              </a:rPr>
              <a:t>schema </a:t>
            </a:r>
            <a:r>
              <a:rPr lang="en-US" altLang="en-US" i="1" dirty="0">
                <a:solidFill>
                  <a:schemeClr val="tx2"/>
                </a:solidFill>
              </a:rPr>
              <a:t>R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is denoted  by </a:t>
            </a:r>
            <a:r>
              <a:rPr lang="en-US" altLang="en-US" i="1" dirty="0">
                <a:solidFill>
                  <a:schemeClr val="tx2"/>
                </a:solidFill>
              </a:rPr>
              <a:t>r </a:t>
            </a:r>
            <a:r>
              <a:rPr lang="en-US" altLang="en-US" dirty="0">
                <a:solidFill>
                  <a:schemeClr val="tx2"/>
                </a:solidFill>
              </a:rPr>
              <a:t>(</a:t>
            </a:r>
            <a:r>
              <a:rPr lang="en-US" altLang="en-US" i="1" dirty="0">
                <a:solidFill>
                  <a:schemeClr val="tx2"/>
                </a:solidFill>
              </a:rPr>
              <a:t>R</a:t>
            </a:r>
            <a:r>
              <a:rPr lang="en-US" altLang="en-US" dirty="0">
                <a:solidFill>
                  <a:schemeClr val="tx2"/>
                </a:solidFill>
              </a:rPr>
              <a:t>)</a:t>
            </a:r>
            <a:r>
              <a:rPr lang="en-US" alt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The current values a relation are specified by a table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An </a:t>
            </a:r>
            <a:r>
              <a:rPr lang="en-US" altLang="en-US" dirty="0">
                <a:solidFill>
                  <a:schemeClr val="tx2"/>
                </a:solidFill>
              </a:rPr>
              <a:t>element </a:t>
            </a:r>
            <a:r>
              <a:rPr lang="en-US" altLang="en-US" b="1" i="1" dirty="0">
                <a:solidFill>
                  <a:schemeClr val="tx2"/>
                </a:solidFill>
              </a:rPr>
              <a:t>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of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relation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b="1" i="1" dirty="0">
                <a:solidFill>
                  <a:srgbClr val="000099"/>
                </a:solidFill>
              </a:rPr>
              <a:t>r</a:t>
            </a:r>
            <a:r>
              <a:rPr lang="en-US" altLang="en-US" dirty="0"/>
              <a:t> is called a  </a:t>
            </a:r>
            <a:r>
              <a:rPr lang="en-US" altLang="en-US" i="1" dirty="0">
                <a:solidFill>
                  <a:schemeClr val="tx2"/>
                </a:solidFill>
              </a:rPr>
              <a:t>tuple</a:t>
            </a:r>
            <a:r>
              <a:rPr lang="en-US" altLang="en-US" dirty="0"/>
              <a:t> and is represented by a </a:t>
            </a:r>
            <a:r>
              <a:rPr lang="en-US" altLang="en-US" i="1" dirty="0"/>
              <a:t>row </a:t>
            </a:r>
            <a:r>
              <a:rPr lang="en-US" altLang="en-US" dirty="0"/>
              <a:t>in a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F510E3-4B0E-4CAC-A93D-A61FFEDE7215}"/>
                  </a:ext>
                </a:extLst>
              </p14:cNvPr>
              <p14:cNvContentPartPr/>
              <p14:nvPr/>
            </p14:nvContentPartPr>
            <p14:xfrm>
              <a:off x="2992360" y="2365684"/>
              <a:ext cx="6840" cy="21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F510E3-4B0E-4CAC-A93D-A61FFEDE72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3360" y="2356684"/>
                <a:ext cx="24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4F5E0E4-F31C-44A1-B2AE-339F386DB106}"/>
                  </a:ext>
                </a:extLst>
              </p14:cNvPr>
              <p14:cNvContentPartPr/>
              <p14:nvPr/>
            </p14:nvContentPartPr>
            <p14:xfrm>
              <a:off x="3601480" y="2142484"/>
              <a:ext cx="69840" cy="65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4F5E0E4-F31C-44A1-B2AE-339F386DB1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2840" y="2133844"/>
                <a:ext cx="87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05D05F1-6452-488E-B810-DDF936022AA9}"/>
                  </a:ext>
                </a:extLst>
              </p14:cNvPr>
              <p14:cNvContentPartPr/>
              <p14:nvPr/>
            </p14:nvContentPartPr>
            <p14:xfrm>
              <a:off x="4166680" y="2182084"/>
              <a:ext cx="48240" cy="29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05D05F1-6452-488E-B810-DDF936022A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8040" y="2173444"/>
                <a:ext cx="65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61ED726-B179-4714-8E30-A40F422C89A6}"/>
                  </a:ext>
                </a:extLst>
              </p14:cNvPr>
              <p14:cNvContentPartPr/>
              <p14:nvPr/>
            </p14:nvContentPartPr>
            <p14:xfrm>
              <a:off x="5285200" y="1560724"/>
              <a:ext cx="37440" cy="19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61ED726-B179-4714-8E30-A40F422C89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6560" y="1551724"/>
                <a:ext cx="550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2F76EF4-7C78-4C75-B43D-34F9B1301F5B}"/>
                  </a:ext>
                </a:extLst>
              </p14:cNvPr>
              <p14:cNvContentPartPr/>
              <p14:nvPr/>
            </p14:nvContentPartPr>
            <p14:xfrm>
              <a:off x="2248240" y="2519044"/>
              <a:ext cx="18720" cy="35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2F76EF4-7C78-4C75-B43D-34F9B1301F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39240" y="2510044"/>
                <a:ext cx="36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DE054F3-28B6-49AA-B328-DE178AFCC2A9}"/>
                  </a:ext>
                </a:extLst>
              </p14:cNvPr>
              <p14:cNvContentPartPr/>
              <p14:nvPr/>
            </p14:nvContentPartPr>
            <p14:xfrm>
              <a:off x="4261360" y="2619484"/>
              <a:ext cx="72720" cy="119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DE054F3-28B6-49AA-B328-DE178AFCC2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52360" y="2610844"/>
                <a:ext cx="9036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492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Attributes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219200"/>
            <a:ext cx="7656558" cy="4230624"/>
          </a:xfrm>
        </p:spPr>
        <p:txBody>
          <a:bodyPr/>
          <a:lstStyle/>
          <a:p>
            <a:r>
              <a:rPr lang="en-US" altLang="en-US" sz="1700" dirty="0"/>
              <a:t>The 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</a:rPr>
              <a:t>set of allowed values </a:t>
            </a:r>
            <a:r>
              <a:rPr lang="en-US" altLang="en-US" sz="1700" dirty="0"/>
              <a:t>for each attribute is called the </a:t>
            </a:r>
            <a:r>
              <a:rPr lang="en-US" altLang="en-US" sz="1700" b="1" dirty="0">
                <a:solidFill>
                  <a:srgbClr val="002060"/>
                </a:solidFill>
              </a:rPr>
              <a:t>domain</a:t>
            </a:r>
            <a:r>
              <a:rPr lang="en-US" altLang="en-US" sz="1700" dirty="0">
                <a:solidFill>
                  <a:srgbClr val="002060"/>
                </a:solidFill>
              </a:rPr>
              <a:t> </a:t>
            </a:r>
            <a:r>
              <a:rPr lang="en-US" altLang="en-US" sz="1700" dirty="0"/>
              <a:t>of the attribute</a:t>
            </a:r>
          </a:p>
          <a:p>
            <a:pPr marL="0" indent="0">
              <a:buNone/>
            </a:pPr>
            <a:r>
              <a:rPr lang="en-US" altLang="en-US" dirty="0"/>
              <a:t>       </a:t>
            </a:r>
            <a:r>
              <a:rPr lang="en-US" altLang="en-US" dirty="0" err="1"/>
              <a:t>eg</a:t>
            </a:r>
            <a:r>
              <a:rPr lang="en-US" altLang="en-US" dirty="0"/>
              <a:t> : name – strings</a:t>
            </a:r>
          </a:p>
          <a:p>
            <a:pPr marL="0" indent="0">
              <a:buNone/>
            </a:pPr>
            <a:r>
              <a:rPr lang="en-US" altLang="en-US" dirty="0"/>
              <a:t>              age  : &gt; 18 &lt;35</a:t>
            </a:r>
            <a:endParaRPr lang="en-US" altLang="en-US" sz="1700" dirty="0"/>
          </a:p>
          <a:p>
            <a:r>
              <a:rPr lang="en-US" altLang="en-US" sz="1700" dirty="0"/>
              <a:t>Attribute values are (normally) required to be </a:t>
            </a:r>
            <a:r>
              <a:rPr lang="en-US" altLang="en-US" sz="1700" b="1" dirty="0">
                <a:solidFill>
                  <a:srgbClr val="002060"/>
                </a:solidFill>
              </a:rPr>
              <a:t>atomic</a:t>
            </a:r>
            <a:r>
              <a:rPr lang="en-US" altLang="en-US" sz="1700" dirty="0"/>
              <a:t>; that is, indivisible</a:t>
            </a:r>
          </a:p>
          <a:p>
            <a:pPr marL="0" indent="0">
              <a:buNone/>
            </a:pPr>
            <a:r>
              <a:rPr lang="en-US" altLang="en-US" dirty="0"/>
              <a:t>              </a:t>
            </a:r>
            <a:endParaRPr lang="en-US" altLang="en-US" sz="1700" dirty="0"/>
          </a:p>
          <a:p>
            <a:r>
              <a:rPr lang="en-US" altLang="en-US" sz="1700" dirty="0"/>
              <a:t>The special value</a:t>
            </a:r>
            <a:r>
              <a:rPr lang="en-US" altLang="en-US" sz="1700" b="1" dirty="0">
                <a:solidFill>
                  <a:schemeClr val="tx2"/>
                </a:solidFill>
              </a:rPr>
              <a:t> </a:t>
            </a:r>
            <a:r>
              <a:rPr lang="en-US" altLang="en-US" sz="1700" b="1" i="1" dirty="0">
                <a:solidFill>
                  <a:schemeClr val="bg1">
                    <a:lumMod val="50000"/>
                  </a:schemeClr>
                </a:solidFill>
              </a:rPr>
              <a:t>null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en-US" sz="1700" dirty="0"/>
              <a:t>is a member of every domain. Indicated that the value is “</a:t>
            </a:r>
            <a:r>
              <a:rPr lang="en-US" altLang="en-US" sz="1700" dirty="0">
                <a:solidFill>
                  <a:schemeClr val="tx2"/>
                </a:solidFill>
              </a:rPr>
              <a:t>unknown</a:t>
            </a:r>
            <a:r>
              <a:rPr lang="en-US" altLang="en-US" sz="1700" dirty="0"/>
              <a:t>”</a:t>
            </a:r>
          </a:p>
          <a:p>
            <a:r>
              <a:rPr lang="en-US" altLang="en-US" sz="1700" dirty="0"/>
              <a:t>The null value causes complications in the definition of many operations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2A7CA9-3B50-4595-919C-C11E00FA17C9}"/>
                  </a:ext>
                </a:extLst>
              </p14:cNvPr>
              <p14:cNvContentPartPr/>
              <p14:nvPr/>
            </p14:nvContentPartPr>
            <p14:xfrm>
              <a:off x="7139200" y="1524004"/>
              <a:ext cx="37800" cy="113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2A7CA9-3B50-4595-919C-C11E00FA1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0200" y="1515364"/>
                <a:ext cx="55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5370EB8-13FD-481F-941D-AB1B93A01441}"/>
                  </a:ext>
                </a:extLst>
              </p14:cNvPr>
              <p14:cNvContentPartPr/>
              <p14:nvPr/>
            </p14:nvContentPartPr>
            <p14:xfrm>
              <a:off x="3581320" y="2368924"/>
              <a:ext cx="28800" cy="76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5370EB8-13FD-481F-941D-AB1B93A014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2680" y="2359924"/>
                <a:ext cx="46440" cy="9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0" y="1219200"/>
            <a:ext cx="7621047" cy="1048512"/>
          </a:xfrm>
        </p:spPr>
        <p:txBody>
          <a:bodyPr/>
          <a:lstStyle/>
          <a:p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Order</a:t>
            </a:r>
            <a:r>
              <a:rPr lang="en-US" altLang="en-US" sz="1700" dirty="0"/>
              <a:t> of tuples is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irrelevant</a:t>
            </a:r>
            <a:r>
              <a:rPr lang="en-US" altLang="en-US" sz="1700" dirty="0"/>
              <a:t> (tuples may be stored in an arbitrary order)</a:t>
            </a:r>
          </a:p>
          <a:p>
            <a:r>
              <a:rPr lang="en-US" altLang="en-US" sz="1700" dirty="0"/>
              <a:t>Example: 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2967B4-430E-442F-B611-B9DC46ED7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1948917" y="2188304"/>
            <a:ext cx="4702738" cy="3713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FF2572-17E8-4E84-918A-1353F3E99EF9}"/>
                  </a:ext>
                </a:extLst>
              </p14:cNvPr>
              <p14:cNvContentPartPr/>
              <p14:nvPr/>
            </p14:nvContentPartPr>
            <p14:xfrm>
              <a:off x="2701840" y="2589964"/>
              <a:ext cx="21960" cy="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FF2572-17E8-4E84-918A-1353F3E99E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2840" y="2581324"/>
                <a:ext cx="39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297395-41B7-408E-8884-68FA3D739407}"/>
                  </a:ext>
                </a:extLst>
              </p14:cNvPr>
              <p14:cNvContentPartPr/>
              <p14:nvPr/>
            </p14:nvContentPartPr>
            <p14:xfrm>
              <a:off x="2282800" y="298344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297395-41B7-408E-8884-68FA3D739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4160" y="29744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7A978B-176B-4E1A-B8BA-3D3CA0859C90}"/>
                  </a:ext>
                </a:extLst>
              </p14:cNvPr>
              <p14:cNvContentPartPr/>
              <p14:nvPr/>
            </p14:nvContentPartPr>
            <p14:xfrm>
              <a:off x="3006760" y="286284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7A978B-176B-4E1A-B8BA-3D3CA0859C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7760" y="285384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0B59EB-E2D2-4194-BC31-842BEF218D3A}"/>
                  </a:ext>
                </a:extLst>
              </p14:cNvPr>
              <p14:cNvContentPartPr/>
              <p14:nvPr/>
            </p14:nvContentPartPr>
            <p14:xfrm>
              <a:off x="2601760" y="2558644"/>
              <a:ext cx="31320" cy="2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0B59EB-E2D2-4194-BC31-842BEF218D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2760" y="2549644"/>
                <a:ext cx="48960" cy="41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29FE889-D41C-4920-8C7F-4172B998E25E}"/>
              </a:ext>
            </a:extLst>
          </p:cNvPr>
          <p:cNvSpPr txBox="1"/>
          <p:nvPr/>
        </p:nvSpPr>
        <p:spPr>
          <a:xfrm>
            <a:off x="2520950" y="585426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B0F0"/>
                </a:solidFill>
                <a:latin typeface="Times New Roman" panose="02020603050405020304" pitchFamily="18" charset="0"/>
              </a:rPr>
              <a:t>Normally a relation is sorted  by first attribute. </a:t>
            </a:r>
            <a:endParaRPr 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102297"/>
            <a:ext cx="7594414" cy="2055431"/>
          </a:xfrm>
        </p:spPr>
        <p:txBody>
          <a:bodyPr/>
          <a:lstStyle/>
          <a:p>
            <a:r>
              <a:rPr lang="en-US" altLang="en-US" sz="1700" dirty="0">
                <a:sym typeface="Symbol" panose="05050102010706020507" pitchFamily="18" charset="2"/>
              </a:rPr>
              <a:t>Database schema -- is the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logical structure </a:t>
            </a:r>
            <a:r>
              <a:rPr lang="en-US" altLang="en-US" sz="1700" dirty="0">
                <a:sym typeface="Symbol" panose="05050102010706020507" pitchFamily="18" charset="2"/>
              </a:rPr>
              <a:t>of the database.</a:t>
            </a:r>
          </a:p>
          <a:p>
            <a:r>
              <a:rPr lang="en-US" altLang="en-US" sz="1700" dirty="0">
                <a:sym typeface="Symbol" panose="05050102010706020507" pitchFamily="18" charset="2"/>
              </a:rPr>
              <a:t>Database instance -- is a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snapshot of the data </a:t>
            </a:r>
            <a:r>
              <a:rPr lang="en-US" altLang="en-US" sz="1700" dirty="0">
                <a:sym typeface="Symbol" panose="05050102010706020507" pitchFamily="18" charset="2"/>
              </a:rPr>
              <a:t>in the database at a given instant in time. </a:t>
            </a:r>
          </a:p>
          <a:p>
            <a:r>
              <a:rPr lang="en-US" altLang="en-US" sz="1700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schema:   i</a:t>
            </a:r>
            <a:r>
              <a:rPr lang="en-US" altLang="en-US" sz="1700" i="1" dirty="0">
                <a:sym typeface="Symbol" panose="05050102010706020507" pitchFamily="18" charset="2"/>
              </a:rPr>
              <a:t>nstructor</a:t>
            </a:r>
            <a:r>
              <a:rPr lang="en-US" altLang="en-US" sz="1700" dirty="0">
                <a:sym typeface="Symbol" panose="05050102010706020507" pitchFamily="18" charset="2"/>
              </a:rPr>
              <a:t> (</a:t>
            </a:r>
            <a:r>
              <a:rPr lang="en-US" altLang="en-US" sz="1700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43850F-C798-4B0C-AB3F-7891AC784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2589387" y="2909279"/>
            <a:ext cx="4483051" cy="3540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8351" y="1098865"/>
            <a:ext cx="7647680" cy="4896167"/>
          </a:xfrm>
        </p:spPr>
        <p:txBody>
          <a:bodyPr/>
          <a:lstStyle/>
          <a:p>
            <a:r>
              <a:rPr lang="en-US" altLang="en-US" sz="1700" dirty="0"/>
              <a:t>Let K </a:t>
            </a:r>
            <a:r>
              <a:rPr lang="en-US" altLang="en-US" sz="1700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sz="1700" i="1" dirty="0">
                <a:sym typeface="Symbol" panose="05050102010706020507" pitchFamily="18" charset="2"/>
              </a:rPr>
              <a:t>K </a:t>
            </a:r>
            <a:r>
              <a:rPr lang="en-US" altLang="en-US" sz="1700" dirty="0">
                <a:sym typeface="Symbol" panose="05050102010706020507" pitchFamily="18" charset="2"/>
              </a:rPr>
              <a:t>is a </a:t>
            </a:r>
            <a:r>
              <a:rPr lang="en-US" altLang="en-US" sz="1700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sz="1700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of </a:t>
            </a:r>
            <a:r>
              <a:rPr lang="en-US" altLang="en-US" sz="1700" i="1" dirty="0">
                <a:sym typeface="Symbol" panose="05050102010706020507" pitchFamily="18" charset="2"/>
              </a:rPr>
              <a:t>R</a:t>
            </a:r>
            <a:r>
              <a:rPr lang="en-US" altLang="en-US" sz="1700" dirty="0">
                <a:sym typeface="Symbol" panose="05050102010706020507" pitchFamily="18" charset="2"/>
              </a:rPr>
              <a:t> if values for 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are sufficient to identify a </a:t>
            </a:r>
            <a:r>
              <a:rPr lang="en-US" altLang="en-US" sz="1700" dirty="0">
                <a:solidFill>
                  <a:schemeClr val="tx2">
                    <a:lumMod val="75000"/>
                  </a:schemeClr>
                </a:solidFill>
                <a:sym typeface="Symbol" panose="05050102010706020507" pitchFamily="18" charset="2"/>
              </a:rPr>
              <a:t>unique tuple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of each possible relation </a:t>
            </a:r>
            <a:r>
              <a:rPr lang="en-US" altLang="en-US" sz="1700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r(R)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sz="1700" dirty="0">
                <a:sym typeface="Symbol" panose="05050102010706020507" pitchFamily="18" charset="2"/>
              </a:rPr>
              <a:t>Example:  {</a:t>
            </a:r>
            <a:r>
              <a:rPr lang="en-US" altLang="en-US" sz="1700" i="1" dirty="0">
                <a:sym typeface="Symbol" panose="05050102010706020507" pitchFamily="18" charset="2"/>
              </a:rPr>
              <a:t>ID</a:t>
            </a:r>
            <a:r>
              <a:rPr lang="en-US" altLang="en-US" sz="1700" dirty="0">
                <a:sym typeface="Symbol" panose="05050102010706020507" pitchFamily="18" charset="2"/>
              </a:rPr>
              <a:t>} and {</a:t>
            </a:r>
            <a:r>
              <a:rPr lang="en-US" altLang="en-US" sz="1700" dirty="0" err="1">
                <a:sym typeface="Symbol" panose="05050102010706020507" pitchFamily="18" charset="2"/>
              </a:rPr>
              <a:t>ID,name</a:t>
            </a:r>
            <a:r>
              <a:rPr lang="en-US" altLang="en-US" sz="1700" dirty="0">
                <a:sym typeface="Symbol" panose="05050102010706020507" pitchFamily="18" charset="2"/>
              </a:rPr>
              <a:t>} are both </a:t>
            </a:r>
            <a:r>
              <a:rPr lang="en-US" altLang="en-US" sz="1700" dirty="0" err="1">
                <a:sym typeface="Symbol" panose="05050102010706020507" pitchFamily="18" charset="2"/>
              </a:rPr>
              <a:t>superkeys</a:t>
            </a:r>
            <a:r>
              <a:rPr lang="en-US" altLang="en-US" sz="1700" dirty="0">
                <a:sym typeface="Symbol" panose="05050102010706020507" pitchFamily="18" charset="2"/>
              </a:rPr>
              <a:t> of </a:t>
            </a:r>
            <a:r>
              <a:rPr lang="en-US" altLang="en-US" sz="1700" i="1" dirty="0">
                <a:sym typeface="Symbol" panose="05050102010706020507" pitchFamily="18" charset="2"/>
              </a:rPr>
              <a:t>instructor.</a:t>
            </a:r>
            <a:endParaRPr lang="en-US" altLang="en-US" sz="17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1700" dirty="0" err="1">
                <a:sym typeface="Symbol" panose="05050102010706020507" pitchFamily="18" charset="2"/>
              </a:rPr>
              <a:t>Superkey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i="1" dirty="0"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ym typeface="Symbol" panose="05050102010706020507" pitchFamily="18" charset="2"/>
              </a:rPr>
              <a:t> is a 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sz="1700" dirty="0">
                <a:sym typeface="Symbol" panose="05050102010706020507" pitchFamily="18" charset="2"/>
              </a:rPr>
              <a:t> if </a:t>
            </a:r>
            <a:r>
              <a:rPr lang="en-US" altLang="en-US" sz="1700" i="1" dirty="0"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ym typeface="Symbol" panose="05050102010706020507" pitchFamily="18" charset="2"/>
              </a:rPr>
              <a:t> is minimal</a:t>
            </a:r>
            <a:br>
              <a:rPr lang="en-US" altLang="en-US" sz="1700" dirty="0">
                <a:sym typeface="Symbol" panose="05050102010706020507" pitchFamily="18" charset="2"/>
              </a:rPr>
            </a:br>
            <a:r>
              <a:rPr lang="en-US" altLang="en-US" sz="1700" dirty="0">
                <a:sym typeface="Symbol" panose="05050102010706020507" pitchFamily="18" charset="2"/>
              </a:rPr>
              <a:t>Example:  {</a:t>
            </a:r>
            <a:r>
              <a:rPr lang="en-US" altLang="en-US" sz="1700" i="1" dirty="0">
                <a:sym typeface="Symbol" panose="05050102010706020507" pitchFamily="18" charset="2"/>
              </a:rPr>
              <a:t>ID</a:t>
            </a:r>
            <a:r>
              <a:rPr lang="en-US" altLang="en-US" sz="1700" dirty="0">
                <a:sym typeface="Symbol" panose="05050102010706020507" pitchFamily="18" charset="2"/>
              </a:rPr>
              <a:t>} is a candidate key for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endParaRPr lang="en-US" altLang="en-US" sz="17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1700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sz="1700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</a:t>
            </a:r>
            <a:r>
              <a:rPr lang="en-US" altLang="en-US" sz="1700" dirty="0">
                <a:sym typeface="Symbol" panose="05050102010706020507" pitchFamily="18" charset="2"/>
              </a:rPr>
              <a:t>hich one?</a:t>
            </a:r>
          </a:p>
          <a:p>
            <a:r>
              <a:rPr lang="en-US" altLang="en-US" sz="1700" b="1" dirty="0">
                <a:solidFill>
                  <a:srgbClr val="002060"/>
                </a:solidFill>
              </a:rPr>
              <a:t>Foreign key</a:t>
            </a:r>
            <a:r>
              <a:rPr lang="en-US" altLang="en-US" sz="1700" dirty="0">
                <a:solidFill>
                  <a:srgbClr val="002060"/>
                </a:solidFill>
              </a:rPr>
              <a:t>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constraint</a:t>
            </a:r>
            <a:r>
              <a:rPr lang="en-US" altLang="en-US" sz="1700" dirty="0"/>
              <a:t>: </a:t>
            </a:r>
            <a:r>
              <a:rPr lang="en-US" altLang="en-US" sz="1700" dirty="0">
                <a:solidFill>
                  <a:schemeClr val="bg1">
                    <a:lumMod val="50000"/>
                  </a:schemeClr>
                </a:solidFill>
              </a:rPr>
              <a:t>Value in one relation must appear in another</a:t>
            </a:r>
          </a:p>
          <a:p>
            <a:pPr lvl="1"/>
            <a:r>
              <a:rPr lang="en-US" altLang="en-US" sz="1700" b="1" dirty="0">
                <a:solidFill>
                  <a:srgbClr val="002060"/>
                </a:solidFill>
              </a:rPr>
              <a:t>Referencing</a:t>
            </a:r>
            <a:r>
              <a:rPr lang="en-US" altLang="en-US" sz="1700" dirty="0"/>
              <a:t> relation</a:t>
            </a:r>
          </a:p>
          <a:p>
            <a:pPr lvl="1"/>
            <a:r>
              <a:rPr lang="en-US" altLang="en-US" sz="1700" b="1" dirty="0">
                <a:solidFill>
                  <a:srgbClr val="002060"/>
                </a:solidFill>
              </a:rPr>
              <a:t>Referenced</a:t>
            </a:r>
            <a:r>
              <a:rPr lang="en-US" altLang="en-US" sz="1700" dirty="0"/>
              <a:t> relation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Example: </a:t>
            </a:r>
            <a:r>
              <a:rPr lang="en-US" altLang="en-US" sz="1700" i="1" dirty="0">
                <a:sym typeface="Symbol" panose="05050102010706020507" pitchFamily="18" charset="2"/>
              </a:rPr>
              <a:t>dept_name</a:t>
            </a:r>
            <a:r>
              <a:rPr lang="en-US" altLang="en-US" sz="1700" dirty="0">
                <a:sym typeface="Symbol" panose="05050102010706020507" pitchFamily="18" charset="2"/>
              </a:rPr>
              <a:t> in i</a:t>
            </a:r>
            <a:r>
              <a:rPr lang="en-US" altLang="en-US" sz="1700" i="1" dirty="0">
                <a:sym typeface="Symbol" panose="05050102010706020507" pitchFamily="18" charset="2"/>
              </a:rPr>
              <a:t>nstructor</a:t>
            </a:r>
            <a:r>
              <a:rPr lang="en-US" altLang="en-US" sz="1700" dirty="0">
                <a:sym typeface="Symbol" panose="05050102010706020507" pitchFamily="18" charset="2"/>
              </a:rPr>
              <a:t>  is a foreign key from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r>
              <a:rPr lang="en-US" altLang="en-US" sz="1700" dirty="0">
                <a:sym typeface="Symbol" panose="05050102010706020507" pitchFamily="18" charset="2"/>
              </a:rPr>
              <a:t> referencing </a:t>
            </a:r>
            <a:r>
              <a:rPr lang="en-US" altLang="en-US" sz="1700" i="1" dirty="0">
                <a:sym typeface="Symbol" panose="05050102010706020507" pitchFamily="18" charset="2"/>
              </a:rPr>
              <a:t>department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AB10A2-C96E-44A5-9C68-235418D483E7}"/>
                  </a:ext>
                </a:extLst>
              </p14:cNvPr>
              <p14:cNvContentPartPr/>
              <p14:nvPr/>
            </p14:nvContentPartPr>
            <p14:xfrm>
              <a:off x="2770960" y="2530204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AB10A2-C96E-44A5-9C68-235418D483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2320" y="25215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6003" name="Ink 256002">
                <a:extLst>
                  <a:ext uri="{FF2B5EF4-FFF2-40B4-BE49-F238E27FC236}">
                    <a16:creationId xmlns:a16="http://schemas.microsoft.com/office/drawing/2014/main" id="{CE1D0645-6A3D-43D4-9CA6-87AC3F0B39D3}"/>
                  </a:ext>
                </a:extLst>
              </p14:cNvPr>
              <p14:cNvContentPartPr/>
              <p14:nvPr/>
            </p14:nvContentPartPr>
            <p14:xfrm>
              <a:off x="3967600" y="2399164"/>
              <a:ext cx="18000" cy="3240"/>
            </p14:xfrm>
          </p:contentPart>
        </mc:Choice>
        <mc:Fallback xmlns="">
          <p:pic>
            <p:nvPicPr>
              <p:cNvPr id="256003" name="Ink 256002">
                <a:extLst>
                  <a:ext uri="{FF2B5EF4-FFF2-40B4-BE49-F238E27FC236}">
                    <a16:creationId xmlns:a16="http://schemas.microsoft.com/office/drawing/2014/main" id="{CE1D0645-6A3D-43D4-9CA6-87AC3F0B39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600" y="2390164"/>
                <a:ext cx="356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6016" name="Ink 256015">
                <a:extLst>
                  <a:ext uri="{FF2B5EF4-FFF2-40B4-BE49-F238E27FC236}">
                    <a16:creationId xmlns:a16="http://schemas.microsoft.com/office/drawing/2014/main" id="{440326F1-2691-45FC-8405-81D29CFC8E38}"/>
                  </a:ext>
                </a:extLst>
              </p14:cNvPr>
              <p14:cNvContentPartPr/>
              <p14:nvPr/>
            </p14:nvContentPartPr>
            <p14:xfrm>
              <a:off x="4258120" y="2092804"/>
              <a:ext cx="22680" cy="13680"/>
            </p14:xfrm>
          </p:contentPart>
        </mc:Choice>
        <mc:Fallback xmlns="">
          <p:pic>
            <p:nvPicPr>
              <p:cNvPr id="256016" name="Ink 256015">
                <a:extLst>
                  <a:ext uri="{FF2B5EF4-FFF2-40B4-BE49-F238E27FC236}">
                    <a16:creationId xmlns:a16="http://schemas.microsoft.com/office/drawing/2014/main" id="{440326F1-2691-45FC-8405-81D29CFC8E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9480" y="2084164"/>
                <a:ext cx="40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6018" name="Ink 256017">
                <a:extLst>
                  <a:ext uri="{FF2B5EF4-FFF2-40B4-BE49-F238E27FC236}">
                    <a16:creationId xmlns:a16="http://schemas.microsoft.com/office/drawing/2014/main" id="{0879719A-355E-42BE-92C5-1DAB5D380FEB}"/>
                  </a:ext>
                </a:extLst>
              </p14:cNvPr>
              <p14:cNvContentPartPr/>
              <p14:nvPr/>
            </p14:nvContentPartPr>
            <p14:xfrm>
              <a:off x="3653680" y="2425804"/>
              <a:ext cx="13680" cy="148680"/>
            </p14:xfrm>
          </p:contentPart>
        </mc:Choice>
        <mc:Fallback xmlns="">
          <p:pic>
            <p:nvPicPr>
              <p:cNvPr id="256018" name="Ink 256017">
                <a:extLst>
                  <a:ext uri="{FF2B5EF4-FFF2-40B4-BE49-F238E27FC236}">
                    <a16:creationId xmlns:a16="http://schemas.microsoft.com/office/drawing/2014/main" id="{0879719A-355E-42BE-92C5-1DAB5D380F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5040" y="2417164"/>
                <a:ext cx="31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6062" name="Ink 256061">
                <a:extLst>
                  <a:ext uri="{FF2B5EF4-FFF2-40B4-BE49-F238E27FC236}">
                    <a16:creationId xmlns:a16="http://schemas.microsoft.com/office/drawing/2014/main" id="{23A20F57-A23E-4EB4-9C7C-CDBE515BCFA1}"/>
                  </a:ext>
                </a:extLst>
              </p14:cNvPr>
              <p14:cNvContentPartPr/>
              <p14:nvPr/>
            </p14:nvContentPartPr>
            <p14:xfrm>
              <a:off x="6888640" y="4938964"/>
              <a:ext cx="63000" cy="34560"/>
            </p14:xfrm>
          </p:contentPart>
        </mc:Choice>
        <mc:Fallback xmlns="">
          <p:pic>
            <p:nvPicPr>
              <p:cNvPr id="256062" name="Ink 256061">
                <a:extLst>
                  <a:ext uri="{FF2B5EF4-FFF2-40B4-BE49-F238E27FC236}">
                    <a16:creationId xmlns:a16="http://schemas.microsoft.com/office/drawing/2014/main" id="{23A20F57-A23E-4EB4-9C7C-CDBE515BCF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0000" y="4930324"/>
                <a:ext cx="80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6096" name="Ink 256095">
                <a:extLst>
                  <a:ext uri="{FF2B5EF4-FFF2-40B4-BE49-F238E27FC236}">
                    <a16:creationId xmlns:a16="http://schemas.microsoft.com/office/drawing/2014/main" id="{30F51338-AF23-4301-8BCC-DB2E9F49858C}"/>
                  </a:ext>
                </a:extLst>
              </p14:cNvPr>
              <p14:cNvContentPartPr/>
              <p14:nvPr/>
            </p14:nvContentPartPr>
            <p14:xfrm>
              <a:off x="6393280" y="5010889"/>
              <a:ext cx="53280" cy="47880"/>
            </p14:xfrm>
          </p:contentPart>
        </mc:Choice>
        <mc:Fallback xmlns="">
          <p:pic>
            <p:nvPicPr>
              <p:cNvPr id="256096" name="Ink 256095">
                <a:extLst>
                  <a:ext uri="{FF2B5EF4-FFF2-40B4-BE49-F238E27FC236}">
                    <a16:creationId xmlns:a16="http://schemas.microsoft.com/office/drawing/2014/main" id="{30F51338-AF23-4301-8BCC-DB2E9F4985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84640" y="5001889"/>
                <a:ext cx="70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6097" name="Ink 256096">
                <a:extLst>
                  <a:ext uri="{FF2B5EF4-FFF2-40B4-BE49-F238E27FC236}">
                    <a16:creationId xmlns:a16="http://schemas.microsoft.com/office/drawing/2014/main" id="{AD950F65-2C20-46CB-B21A-23EC299352BF}"/>
                  </a:ext>
                </a:extLst>
              </p14:cNvPr>
              <p14:cNvContentPartPr/>
              <p14:nvPr/>
            </p14:nvContentPartPr>
            <p14:xfrm>
              <a:off x="6566440" y="4852129"/>
              <a:ext cx="16200" cy="46080"/>
            </p14:xfrm>
          </p:contentPart>
        </mc:Choice>
        <mc:Fallback xmlns="">
          <p:pic>
            <p:nvPicPr>
              <p:cNvPr id="256097" name="Ink 256096">
                <a:extLst>
                  <a:ext uri="{FF2B5EF4-FFF2-40B4-BE49-F238E27FC236}">
                    <a16:creationId xmlns:a16="http://schemas.microsoft.com/office/drawing/2014/main" id="{AD950F65-2C20-46CB-B21A-23EC299352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7800" y="4843489"/>
                <a:ext cx="33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6108" name="Ink 256107">
                <a:extLst>
                  <a:ext uri="{FF2B5EF4-FFF2-40B4-BE49-F238E27FC236}">
                    <a16:creationId xmlns:a16="http://schemas.microsoft.com/office/drawing/2014/main" id="{AA842FC3-77BF-4B38-B93D-752DFBF7143C}"/>
                  </a:ext>
                </a:extLst>
              </p14:cNvPr>
              <p14:cNvContentPartPr/>
              <p14:nvPr/>
            </p14:nvContentPartPr>
            <p14:xfrm>
              <a:off x="8975560" y="6094129"/>
              <a:ext cx="43560" cy="68760"/>
            </p14:xfrm>
          </p:contentPart>
        </mc:Choice>
        <mc:Fallback xmlns="">
          <p:pic>
            <p:nvPicPr>
              <p:cNvPr id="256108" name="Ink 256107">
                <a:extLst>
                  <a:ext uri="{FF2B5EF4-FFF2-40B4-BE49-F238E27FC236}">
                    <a16:creationId xmlns:a16="http://schemas.microsoft.com/office/drawing/2014/main" id="{AA842FC3-77BF-4B38-B93D-752DFBF714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66920" y="6085129"/>
                <a:ext cx="61200" cy="8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B8FF63-5393-4696-8B56-06CDA84E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821" y="1178223"/>
            <a:ext cx="8131996" cy="4871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0E9294-8258-429A-95A8-965DB67CC58C}"/>
                  </a:ext>
                </a:extLst>
              </p14:cNvPr>
              <p14:cNvContentPartPr/>
              <p14:nvPr/>
            </p14:nvContentPartPr>
            <p14:xfrm>
              <a:off x="2103160" y="613564"/>
              <a:ext cx="1182960" cy="9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0E9294-8258-429A-95A8-965DB67CC5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4520" y="604924"/>
                <a:ext cx="1200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61F30E-B9AF-47F5-A6B2-A586157DD6F2}"/>
                  </a:ext>
                </a:extLst>
              </p14:cNvPr>
              <p14:cNvContentPartPr/>
              <p14:nvPr/>
            </p14:nvContentPartPr>
            <p14:xfrm>
              <a:off x="3804520" y="2081644"/>
              <a:ext cx="61560" cy="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61F30E-B9AF-47F5-A6B2-A586157DD6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5520" y="2072644"/>
                <a:ext cx="7920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03A1F5-2EDC-4C88-ADFF-29F074E98FAD}"/>
              </a:ext>
            </a:extLst>
          </p:cNvPr>
          <p:cNvGrpSpPr/>
          <p:nvPr/>
        </p:nvGrpSpPr>
        <p:grpSpPr>
          <a:xfrm>
            <a:off x="6273040" y="5059924"/>
            <a:ext cx="75960" cy="68760"/>
            <a:chOff x="6273040" y="5059924"/>
            <a:chExt cx="7596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580A06-51CD-445B-8CC2-4EF68251844F}"/>
                    </a:ext>
                  </a:extLst>
                </p14:cNvPr>
                <p14:cNvContentPartPr/>
                <p14:nvPr/>
              </p14:nvContentPartPr>
              <p14:xfrm>
                <a:off x="6348640" y="507468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580A06-51CD-445B-8CC2-4EF6825184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640" y="50660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441B21-220F-483B-9CD7-DE71162DC69C}"/>
                    </a:ext>
                  </a:extLst>
                </p14:cNvPr>
                <p14:cNvContentPartPr/>
                <p14:nvPr/>
              </p14:nvContentPartPr>
              <p14:xfrm>
                <a:off x="6273040" y="5059924"/>
                <a:ext cx="31320" cy="68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441B21-220F-483B-9CD7-DE71162DC6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64040" y="5050924"/>
                  <a:ext cx="4896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720712-0BD8-4C88-990D-43B71258C463}"/>
                  </a:ext>
                </a:extLst>
              </p14:cNvPr>
              <p14:cNvContentPartPr/>
              <p14:nvPr/>
            </p14:nvContentPartPr>
            <p14:xfrm>
              <a:off x="6946960" y="4950844"/>
              <a:ext cx="64800" cy="14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720712-0BD8-4C88-990D-43B71258C4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8320" y="4942204"/>
                <a:ext cx="82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3B3F97-5104-4C61-B31C-26100F4C1D17}"/>
                  </a:ext>
                </a:extLst>
              </p14:cNvPr>
              <p14:cNvContentPartPr/>
              <p14:nvPr/>
            </p14:nvContentPartPr>
            <p14:xfrm>
              <a:off x="4097560" y="3758884"/>
              <a:ext cx="72720" cy="82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3B3F97-5104-4C61-B31C-26100F4C1D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88560" y="3749884"/>
                <a:ext cx="90360" cy="1004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4418D5E-8DF0-27DC-70C4-7C40A350BFCA}"/>
              </a:ext>
            </a:extLst>
          </p:cNvPr>
          <p:cNvSpPr txBox="1"/>
          <p:nvPr/>
        </p:nvSpPr>
        <p:spPr>
          <a:xfrm>
            <a:off x="312821" y="783372"/>
            <a:ext cx="8532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Database schema along with primary key and foreign key constrain-schema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4E24B8-6A26-6FF1-0D45-B91784777FBF}"/>
              </a:ext>
            </a:extLst>
          </p:cNvPr>
          <p:cNvSpPr txBox="1"/>
          <p:nvPr/>
        </p:nvSpPr>
        <p:spPr>
          <a:xfrm>
            <a:off x="602254" y="5940721"/>
            <a:ext cx="8131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 from FK attribute of referencing relation to PK of referenced relation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130358</TotalTime>
  <Words>2465</Words>
  <Application>Microsoft Office PowerPoint</Application>
  <PresentationFormat>On-screen Show (4:3)</PresentationFormat>
  <Paragraphs>272</Paragraphs>
  <Slides>32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Helvetica</vt:lpstr>
      <vt:lpstr>Monotype Sorts</vt:lpstr>
      <vt:lpstr>Roboto</vt:lpstr>
      <vt:lpstr>Times New Roman</vt:lpstr>
      <vt:lpstr>Webdings</vt:lpstr>
      <vt:lpstr>Wingdings</vt:lpstr>
      <vt:lpstr>2_db-5-grey</vt:lpstr>
      <vt:lpstr>Chapter 2: Intro to Relational Model</vt:lpstr>
      <vt:lpstr>Outline</vt:lpstr>
      <vt:lpstr>Example of a Instructor  Relation</vt:lpstr>
      <vt:lpstr>Relation Schema and Instance</vt:lpstr>
      <vt:lpstr>Attributes</vt:lpstr>
      <vt:lpstr>Relations are Unordered</vt:lpstr>
      <vt:lpstr>Database Schema</vt:lpstr>
      <vt:lpstr>Keys</vt:lpstr>
      <vt:lpstr>Schema Diagram for University Database</vt:lpstr>
      <vt:lpstr>E-R Diagram for a University Enterprise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Example</vt:lpstr>
      <vt:lpstr>Composition of Relational Operations</vt:lpstr>
      <vt:lpstr>Cartesian-Product Operation</vt:lpstr>
      <vt:lpstr>The  instructor  X  teaches  table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Activity1</vt:lpstr>
      <vt:lpstr>End of Chapter 2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Dinayadura, Nirosha</cp:lastModifiedBy>
  <cp:revision>659</cp:revision>
  <cp:lastPrinted>1999-06-28T19:27:31Z</cp:lastPrinted>
  <dcterms:created xsi:type="dcterms:W3CDTF">2009-12-21T15:40:22Z</dcterms:created>
  <dcterms:modified xsi:type="dcterms:W3CDTF">2022-09-23T18:03:20Z</dcterms:modified>
</cp:coreProperties>
</file>